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10"/>
  </p:notesMasterIdLst>
  <p:sldIdLst>
    <p:sldId id="256" r:id="rId2"/>
    <p:sldId id="257" r:id="rId3"/>
    <p:sldId id="260" r:id="rId4"/>
    <p:sldId id="258" r:id="rId5"/>
    <p:sldId id="259" r:id="rId6"/>
    <p:sldId id="263" r:id="rId7"/>
    <p:sldId id="261"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3AF1D"/>
    <a:srgbClr val="FDD90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7" autoAdjust="0"/>
    <p:restoredTop sz="94803" autoAdjust="0"/>
  </p:normalViewPr>
  <p:slideViewPr>
    <p:cSldViewPr>
      <p:cViewPr>
        <p:scale>
          <a:sx n="66" d="100"/>
          <a:sy n="66" d="100"/>
        </p:scale>
        <p:origin x="-558" y="21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0E2282-9ED1-4B64-8FF2-0EA9FAF4C1D3}" type="datetimeFigureOut">
              <a:rPr lang="en-US" smtClean="0"/>
              <a:pPr/>
              <a:t>8/26/2016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4EED1A-F442-48ED-9DAE-B159227DD6B1}"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24EED1A-F442-48ED-9DAE-B159227DD6B1}" type="slidenum">
              <a:rPr lang="en-GB" smtClean="0"/>
              <a:pPr/>
              <a:t>3</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AB7E3D89-5E1B-40C5-8BB0-99897553A488}" type="datetime1">
              <a:rPr lang="en-US" smtClean="0"/>
              <a:pPr/>
              <a:t>8/26/2016</a:t>
            </a:fld>
            <a:endParaRPr lang="en-GB"/>
          </a:p>
        </p:txBody>
      </p:sp>
      <p:sp>
        <p:nvSpPr>
          <p:cNvPr id="8" name="Footer Placeholder 7"/>
          <p:cNvSpPr>
            <a:spLocks noGrp="1"/>
          </p:cNvSpPr>
          <p:nvPr>
            <p:ph type="ftr" sz="quarter" idx="11"/>
          </p:nvPr>
        </p:nvSpPr>
        <p:spPr/>
        <p:txBody>
          <a:bodyPr/>
          <a:lstStyle>
            <a:extLst/>
          </a:lstStyle>
          <a:p>
            <a:r>
              <a:rPr lang="en-GB" smtClean="0"/>
              <a:t>www.translationcity.co.uk</a:t>
            </a:r>
            <a:endParaRPr lang="en-GB"/>
          </a:p>
        </p:txBody>
      </p:sp>
      <p:sp>
        <p:nvSpPr>
          <p:cNvPr id="11" name="Slide Number Placeholder 10"/>
          <p:cNvSpPr>
            <a:spLocks noGrp="1"/>
          </p:cNvSpPr>
          <p:nvPr>
            <p:ph type="sldNum" sz="quarter" idx="12"/>
          </p:nvPr>
        </p:nvSpPr>
        <p:spPr/>
        <p:txBody>
          <a:bodyPr/>
          <a:lstStyle>
            <a:extLst/>
          </a:lstStyle>
          <a:p>
            <a:fld id="{9C8B07D8-8950-4D04-AA24-D53C1F3E0D34}"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5B61F91-CA06-498E-B8D0-0517D7B6016A}" type="datetime1">
              <a:rPr lang="en-US" smtClean="0"/>
              <a:pPr/>
              <a:t>8/26/2016</a:t>
            </a:fld>
            <a:endParaRPr lang="en-GB"/>
          </a:p>
        </p:txBody>
      </p:sp>
      <p:sp>
        <p:nvSpPr>
          <p:cNvPr id="5" name="Footer Placeholder 4"/>
          <p:cNvSpPr>
            <a:spLocks noGrp="1"/>
          </p:cNvSpPr>
          <p:nvPr>
            <p:ph type="ftr" sz="quarter" idx="11"/>
          </p:nvPr>
        </p:nvSpPr>
        <p:spPr/>
        <p:txBody>
          <a:bodyPr/>
          <a:lstStyle>
            <a:extLst/>
          </a:lstStyle>
          <a:p>
            <a:r>
              <a:rPr lang="en-GB" smtClean="0"/>
              <a:t>www.translationcity.co.uk</a:t>
            </a:r>
            <a:endParaRPr lang="en-GB"/>
          </a:p>
        </p:txBody>
      </p:sp>
      <p:sp>
        <p:nvSpPr>
          <p:cNvPr id="6" name="Slide Number Placeholder 5"/>
          <p:cNvSpPr>
            <a:spLocks noGrp="1"/>
          </p:cNvSpPr>
          <p:nvPr>
            <p:ph type="sldNum" sz="quarter" idx="12"/>
          </p:nvPr>
        </p:nvSpPr>
        <p:spPr/>
        <p:txBody>
          <a:bodyPr/>
          <a:lstStyle>
            <a:extLst/>
          </a:lstStyle>
          <a:p>
            <a:fld id="{9C8B07D8-8950-4D04-AA24-D53C1F3E0D34}"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3770CCF-506E-4526-BF76-FD677FE5AB86}" type="datetime1">
              <a:rPr lang="en-US" smtClean="0"/>
              <a:pPr/>
              <a:t>8/26/2016</a:t>
            </a:fld>
            <a:endParaRPr lang="en-GB"/>
          </a:p>
        </p:txBody>
      </p:sp>
      <p:sp>
        <p:nvSpPr>
          <p:cNvPr id="5" name="Footer Placeholder 4"/>
          <p:cNvSpPr>
            <a:spLocks noGrp="1"/>
          </p:cNvSpPr>
          <p:nvPr>
            <p:ph type="ftr" sz="quarter" idx="11"/>
          </p:nvPr>
        </p:nvSpPr>
        <p:spPr/>
        <p:txBody>
          <a:bodyPr/>
          <a:lstStyle>
            <a:extLst/>
          </a:lstStyle>
          <a:p>
            <a:r>
              <a:rPr lang="en-GB" smtClean="0"/>
              <a:t>www.translationcity.co.uk</a:t>
            </a:r>
            <a:endParaRPr lang="en-GB"/>
          </a:p>
        </p:txBody>
      </p:sp>
      <p:sp>
        <p:nvSpPr>
          <p:cNvPr id="6" name="Slide Number Placeholder 5"/>
          <p:cNvSpPr>
            <a:spLocks noGrp="1"/>
          </p:cNvSpPr>
          <p:nvPr>
            <p:ph type="sldNum" sz="quarter" idx="12"/>
          </p:nvPr>
        </p:nvSpPr>
        <p:spPr/>
        <p:txBody>
          <a:bodyPr/>
          <a:lstStyle>
            <a:extLst/>
          </a:lstStyle>
          <a:p>
            <a:fld id="{9C8B07D8-8950-4D04-AA24-D53C1F3E0D34}"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1B3FC18-6D70-4381-A86F-0B19407BB105}" type="datetime1">
              <a:rPr lang="en-US" smtClean="0"/>
              <a:pPr/>
              <a:t>8/26/2016</a:t>
            </a:fld>
            <a:endParaRPr lang="en-GB"/>
          </a:p>
        </p:txBody>
      </p:sp>
      <p:sp>
        <p:nvSpPr>
          <p:cNvPr id="5" name="Footer Placeholder 4"/>
          <p:cNvSpPr>
            <a:spLocks noGrp="1"/>
          </p:cNvSpPr>
          <p:nvPr>
            <p:ph type="ftr" sz="quarter" idx="11"/>
          </p:nvPr>
        </p:nvSpPr>
        <p:spPr/>
        <p:txBody>
          <a:bodyPr/>
          <a:lstStyle>
            <a:extLst/>
          </a:lstStyle>
          <a:p>
            <a:r>
              <a:rPr lang="en-GB" smtClean="0"/>
              <a:t>www.translationcity.co.uk</a:t>
            </a:r>
            <a:endParaRPr lang="en-GB"/>
          </a:p>
        </p:txBody>
      </p:sp>
      <p:sp>
        <p:nvSpPr>
          <p:cNvPr id="6" name="Slide Number Placeholder 5"/>
          <p:cNvSpPr>
            <a:spLocks noGrp="1"/>
          </p:cNvSpPr>
          <p:nvPr>
            <p:ph type="sldNum" sz="quarter" idx="12"/>
          </p:nvPr>
        </p:nvSpPr>
        <p:spPr/>
        <p:txBody>
          <a:bodyPr/>
          <a:lstStyle>
            <a:extLst/>
          </a:lstStyle>
          <a:p>
            <a:fld id="{9C8B07D8-8950-4D04-AA24-D53C1F3E0D34}"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7446A32-B074-417A-8C34-2F35487C7DB0}" type="datetime1">
              <a:rPr lang="en-US" smtClean="0"/>
              <a:pPr/>
              <a:t>8/26/2016</a:t>
            </a:fld>
            <a:endParaRPr lang="en-GB"/>
          </a:p>
        </p:txBody>
      </p:sp>
      <p:sp>
        <p:nvSpPr>
          <p:cNvPr id="5" name="Footer Placeholder 4"/>
          <p:cNvSpPr>
            <a:spLocks noGrp="1"/>
          </p:cNvSpPr>
          <p:nvPr>
            <p:ph type="ftr" sz="quarter" idx="11"/>
          </p:nvPr>
        </p:nvSpPr>
        <p:spPr/>
        <p:txBody>
          <a:bodyPr/>
          <a:lstStyle>
            <a:extLst/>
          </a:lstStyle>
          <a:p>
            <a:r>
              <a:rPr lang="en-GB" smtClean="0"/>
              <a:t>www.translationcity.co.uk</a:t>
            </a:r>
            <a:endParaRPr lang="en-GB"/>
          </a:p>
        </p:txBody>
      </p:sp>
      <p:sp>
        <p:nvSpPr>
          <p:cNvPr id="6" name="Slide Number Placeholder 5"/>
          <p:cNvSpPr>
            <a:spLocks noGrp="1"/>
          </p:cNvSpPr>
          <p:nvPr>
            <p:ph type="sldNum" sz="quarter" idx="12"/>
          </p:nvPr>
        </p:nvSpPr>
        <p:spPr/>
        <p:txBody>
          <a:bodyPr/>
          <a:lstStyle>
            <a:extLst/>
          </a:lstStyle>
          <a:p>
            <a:fld id="{9C8B07D8-8950-4D04-AA24-D53C1F3E0D34}"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89E8A7F-1CA3-44F7-ADBC-EF2DAA543634}" type="datetime1">
              <a:rPr lang="en-US" smtClean="0"/>
              <a:pPr/>
              <a:t>8/26/2016</a:t>
            </a:fld>
            <a:endParaRPr lang="en-GB"/>
          </a:p>
        </p:txBody>
      </p:sp>
      <p:sp>
        <p:nvSpPr>
          <p:cNvPr id="6" name="Footer Placeholder 5"/>
          <p:cNvSpPr>
            <a:spLocks noGrp="1"/>
          </p:cNvSpPr>
          <p:nvPr>
            <p:ph type="ftr" sz="quarter" idx="11"/>
          </p:nvPr>
        </p:nvSpPr>
        <p:spPr/>
        <p:txBody>
          <a:bodyPr/>
          <a:lstStyle>
            <a:extLst/>
          </a:lstStyle>
          <a:p>
            <a:r>
              <a:rPr lang="en-GB" smtClean="0"/>
              <a:t>www.translationcity.co.uk</a:t>
            </a:r>
            <a:endParaRPr lang="en-GB"/>
          </a:p>
        </p:txBody>
      </p:sp>
      <p:sp>
        <p:nvSpPr>
          <p:cNvPr id="7" name="Slide Number Placeholder 6"/>
          <p:cNvSpPr>
            <a:spLocks noGrp="1"/>
          </p:cNvSpPr>
          <p:nvPr>
            <p:ph type="sldNum" sz="quarter" idx="12"/>
          </p:nvPr>
        </p:nvSpPr>
        <p:spPr/>
        <p:txBody>
          <a:bodyPr/>
          <a:lstStyle>
            <a:extLst/>
          </a:lstStyle>
          <a:p>
            <a:fld id="{9C8B07D8-8950-4D04-AA24-D53C1F3E0D34}"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56BC845-62B2-4EEF-A234-7DA0527EF68A}" type="datetime1">
              <a:rPr lang="en-US" smtClean="0"/>
              <a:pPr/>
              <a:t>8/26/2016</a:t>
            </a:fld>
            <a:endParaRPr lang="en-GB"/>
          </a:p>
        </p:txBody>
      </p:sp>
      <p:sp>
        <p:nvSpPr>
          <p:cNvPr id="8" name="Footer Placeholder 7"/>
          <p:cNvSpPr>
            <a:spLocks noGrp="1"/>
          </p:cNvSpPr>
          <p:nvPr>
            <p:ph type="ftr" sz="quarter" idx="11"/>
          </p:nvPr>
        </p:nvSpPr>
        <p:spPr/>
        <p:txBody>
          <a:bodyPr/>
          <a:lstStyle>
            <a:extLst/>
          </a:lstStyle>
          <a:p>
            <a:r>
              <a:rPr lang="en-GB" smtClean="0"/>
              <a:t>www.translationcity.co.uk</a:t>
            </a:r>
            <a:endParaRPr lang="en-GB"/>
          </a:p>
        </p:txBody>
      </p:sp>
      <p:sp>
        <p:nvSpPr>
          <p:cNvPr id="9" name="Slide Number Placeholder 8"/>
          <p:cNvSpPr>
            <a:spLocks noGrp="1"/>
          </p:cNvSpPr>
          <p:nvPr>
            <p:ph type="sldNum" sz="quarter" idx="12"/>
          </p:nvPr>
        </p:nvSpPr>
        <p:spPr/>
        <p:txBody>
          <a:bodyPr/>
          <a:lstStyle>
            <a:extLst/>
          </a:lstStyle>
          <a:p>
            <a:fld id="{9C8B07D8-8950-4D04-AA24-D53C1F3E0D34}"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4B4780C-BD6A-4182-8F4E-73C2F0FA857C}" type="datetime1">
              <a:rPr lang="en-US" smtClean="0"/>
              <a:pPr/>
              <a:t>8/26/2016</a:t>
            </a:fld>
            <a:endParaRPr lang="en-GB"/>
          </a:p>
        </p:txBody>
      </p:sp>
      <p:sp>
        <p:nvSpPr>
          <p:cNvPr id="4" name="Footer Placeholder 3"/>
          <p:cNvSpPr>
            <a:spLocks noGrp="1"/>
          </p:cNvSpPr>
          <p:nvPr>
            <p:ph type="ftr" sz="quarter" idx="11"/>
          </p:nvPr>
        </p:nvSpPr>
        <p:spPr/>
        <p:txBody>
          <a:bodyPr/>
          <a:lstStyle>
            <a:extLst/>
          </a:lstStyle>
          <a:p>
            <a:r>
              <a:rPr lang="en-GB" smtClean="0"/>
              <a:t>www.translationcity.co.uk</a:t>
            </a:r>
            <a:endParaRPr lang="en-GB"/>
          </a:p>
        </p:txBody>
      </p:sp>
      <p:sp>
        <p:nvSpPr>
          <p:cNvPr id="5" name="Slide Number Placeholder 4"/>
          <p:cNvSpPr>
            <a:spLocks noGrp="1"/>
          </p:cNvSpPr>
          <p:nvPr>
            <p:ph type="sldNum" sz="quarter" idx="12"/>
          </p:nvPr>
        </p:nvSpPr>
        <p:spPr/>
        <p:txBody>
          <a:bodyPr/>
          <a:lstStyle>
            <a:extLst/>
          </a:lstStyle>
          <a:p>
            <a:fld id="{9C8B07D8-8950-4D04-AA24-D53C1F3E0D34}"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9A4432E9-1C39-449C-8D04-1714FD79F089}" type="datetime1">
              <a:rPr lang="en-US" smtClean="0"/>
              <a:pPr/>
              <a:t>8/26/2016</a:t>
            </a:fld>
            <a:endParaRPr lang="en-GB"/>
          </a:p>
        </p:txBody>
      </p:sp>
      <p:sp>
        <p:nvSpPr>
          <p:cNvPr id="3" name="Footer Placeholder 2"/>
          <p:cNvSpPr>
            <a:spLocks noGrp="1"/>
          </p:cNvSpPr>
          <p:nvPr>
            <p:ph type="ftr" sz="quarter" idx="11"/>
          </p:nvPr>
        </p:nvSpPr>
        <p:spPr/>
        <p:txBody>
          <a:bodyPr/>
          <a:lstStyle>
            <a:extLst/>
          </a:lstStyle>
          <a:p>
            <a:r>
              <a:rPr lang="en-GB" smtClean="0"/>
              <a:t>www.translationcity.co.uk</a:t>
            </a:r>
            <a:endParaRPr lang="en-GB"/>
          </a:p>
        </p:txBody>
      </p:sp>
      <p:sp>
        <p:nvSpPr>
          <p:cNvPr id="4" name="Slide Number Placeholder 3"/>
          <p:cNvSpPr>
            <a:spLocks noGrp="1"/>
          </p:cNvSpPr>
          <p:nvPr>
            <p:ph type="sldNum" sz="quarter" idx="12"/>
          </p:nvPr>
        </p:nvSpPr>
        <p:spPr/>
        <p:txBody>
          <a:bodyPr/>
          <a:lstStyle>
            <a:extLst/>
          </a:lstStyle>
          <a:p>
            <a:fld id="{9C8B07D8-8950-4D04-AA24-D53C1F3E0D34}"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E5036D2-818F-4F1A-9DAB-81A8FBC4B571}" type="datetime1">
              <a:rPr lang="en-US" smtClean="0"/>
              <a:pPr/>
              <a:t>8/26/2016</a:t>
            </a:fld>
            <a:endParaRPr lang="en-GB"/>
          </a:p>
        </p:txBody>
      </p:sp>
      <p:sp>
        <p:nvSpPr>
          <p:cNvPr id="6" name="Footer Placeholder 5"/>
          <p:cNvSpPr>
            <a:spLocks noGrp="1"/>
          </p:cNvSpPr>
          <p:nvPr>
            <p:ph type="ftr" sz="quarter" idx="11"/>
          </p:nvPr>
        </p:nvSpPr>
        <p:spPr/>
        <p:txBody>
          <a:bodyPr/>
          <a:lstStyle>
            <a:extLst/>
          </a:lstStyle>
          <a:p>
            <a:r>
              <a:rPr lang="en-GB" smtClean="0"/>
              <a:t>www.translationcity.co.uk</a:t>
            </a:r>
            <a:endParaRPr lang="en-GB"/>
          </a:p>
        </p:txBody>
      </p:sp>
      <p:sp>
        <p:nvSpPr>
          <p:cNvPr id="7" name="Slide Number Placeholder 6"/>
          <p:cNvSpPr>
            <a:spLocks noGrp="1"/>
          </p:cNvSpPr>
          <p:nvPr>
            <p:ph type="sldNum" sz="quarter" idx="12"/>
          </p:nvPr>
        </p:nvSpPr>
        <p:spPr/>
        <p:txBody>
          <a:bodyPr/>
          <a:lstStyle>
            <a:extLst/>
          </a:lstStyle>
          <a:p>
            <a:fld id="{9C8B07D8-8950-4D04-AA24-D53C1F3E0D34}"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4B9FAD8-BD57-474E-A8CF-7D7D9104E8A4}" type="datetime1">
              <a:rPr lang="en-US" smtClean="0"/>
              <a:pPr/>
              <a:t>8/26/2016</a:t>
            </a:fld>
            <a:endParaRPr lang="en-GB"/>
          </a:p>
        </p:txBody>
      </p:sp>
      <p:sp>
        <p:nvSpPr>
          <p:cNvPr id="6" name="Footer Placeholder 5"/>
          <p:cNvSpPr>
            <a:spLocks noGrp="1"/>
          </p:cNvSpPr>
          <p:nvPr>
            <p:ph type="ftr" sz="quarter" idx="11"/>
          </p:nvPr>
        </p:nvSpPr>
        <p:spPr/>
        <p:txBody>
          <a:bodyPr/>
          <a:lstStyle>
            <a:extLst/>
          </a:lstStyle>
          <a:p>
            <a:r>
              <a:rPr lang="en-GB" smtClean="0"/>
              <a:t>www.translationcity.co.uk</a:t>
            </a:r>
            <a:endParaRPr lang="en-GB"/>
          </a:p>
        </p:txBody>
      </p:sp>
      <p:sp>
        <p:nvSpPr>
          <p:cNvPr id="7" name="Slide Number Placeholder 6"/>
          <p:cNvSpPr>
            <a:spLocks noGrp="1"/>
          </p:cNvSpPr>
          <p:nvPr>
            <p:ph type="sldNum" sz="quarter" idx="12"/>
          </p:nvPr>
        </p:nvSpPr>
        <p:spPr/>
        <p:txBody>
          <a:bodyPr/>
          <a:lstStyle>
            <a:extLst/>
          </a:lstStyle>
          <a:p>
            <a:fld id="{9C8B07D8-8950-4D04-AA24-D53C1F3E0D34}" type="slidenum">
              <a:rPr lang="en-GB" smtClean="0"/>
              <a:pPr/>
              <a:t>‹#›</a:t>
            </a:fld>
            <a:endParaRPr lang="en-GB"/>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05D2E7A-7CD2-4FF6-8830-B89B5E8AC7CA}" type="datetime1">
              <a:rPr lang="en-US" smtClean="0"/>
              <a:pPr/>
              <a:t>8/26/2016</a:t>
            </a:fld>
            <a:endParaRPr lang="en-GB"/>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r>
              <a:rPr lang="en-GB" smtClean="0"/>
              <a:t>www.translationcity.co.uk</a:t>
            </a:r>
            <a:endParaRPr lang="en-GB"/>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9C8B07D8-8950-4D04-AA24-D53C1F3E0D34}"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hf sldNum="0" hdr="0" dt="0"/>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5" name="Picture 1"/>
          <p:cNvPicPr>
            <a:picLocks noChangeAspect="1" noChangeArrowheads="1"/>
          </p:cNvPicPr>
          <p:nvPr/>
        </p:nvPicPr>
        <p:blipFill>
          <a:blip r:embed="rId2" cstate="print"/>
          <a:srcRect/>
          <a:stretch>
            <a:fillRect/>
          </a:stretch>
        </p:blipFill>
        <p:spPr bwMode="auto">
          <a:xfrm>
            <a:off x="1619672" y="836712"/>
            <a:ext cx="5760640" cy="2121379"/>
          </a:xfrm>
          <a:prstGeom prst="rect">
            <a:avLst/>
          </a:prstGeom>
          <a:noFill/>
          <a:ln w="9525">
            <a:noFill/>
            <a:miter lim="800000"/>
            <a:headEnd/>
            <a:tailEnd/>
          </a:ln>
        </p:spPr>
      </p:pic>
      <p:sp>
        <p:nvSpPr>
          <p:cNvPr id="7" name="TextBox 6"/>
          <p:cNvSpPr txBox="1"/>
          <p:nvPr/>
        </p:nvSpPr>
        <p:spPr>
          <a:xfrm>
            <a:off x="827584" y="3356992"/>
            <a:ext cx="7632848" cy="1631216"/>
          </a:xfrm>
          <a:prstGeom prst="rect">
            <a:avLst/>
          </a:prstGeom>
          <a:noFill/>
        </p:spPr>
        <p:txBody>
          <a:bodyPr wrap="square" rtlCol="0">
            <a:spAutoFit/>
          </a:bodyPr>
          <a:lstStyle/>
          <a:p>
            <a:pPr algn="ctr"/>
            <a:endParaRPr lang="en-GB" b="1" dirty="0" smtClean="0">
              <a:solidFill>
                <a:srgbClr val="E3AF1D"/>
              </a:solidFill>
            </a:endParaRPr>
          </a:p>
          <a:p>
            <a:pPr algn="ctr"/>
            <a:endParaRPr lang="en-GB" sz="1600" b="1" dirty="0" smtClean="0">
              <a:solidFill>
                <a:srgbClr val="E3AF1D"/>
              </a:solidFill>
            </a:endParaRPr>
          </a:p>
          <a:p>
            <a:pPr algn="ctr"/>
            <a:r>
              <a:rPr lang="en-GB" sz="1600" b="1" dirty="0" smtClean="0">
                <a:solidFill>
                  <a:srgbClr val="E3AF1D"/>
                </a:solidFill>
              </a:rPr>
              <a:t>TRANSCRIPTION  </a:t>
            </a:r>
            <a:r>
              <a:rPr lang="en-GB" sz="1600" b="1" dirty="0" smtClean="0">
                <a:solidFill>
                  <a:srgbClr val="E3AF1D"/>
                </a:solidFill>
              </a:rPr>
              <a:t>/  TRANSLATION  /  SUBTITLING SERVICES</a:t>
            </a:r>
          </a:p>
          <a:p>
            <a:pPr algn="ctr"/>
            <a:endParaRPr lang="en-GB" sz="1600" b="1" dirty="0" smtClean="0">
              <a:solidFill>
                <a:srgbClr val="E3AF1D"/>
              </a:solidFill>
            </a:endParaRPr>
          </a:p>
          <a:p>
            <a:pPr algn="ctr"/>
            <a:r>
              <a:rPr lang="en-GB" sz="1600" b="1" dirty="0" smtClean="0">
                <a:solidFill>
                  <a:srgbClr val="E3AF1D"/>
                </a:solidFill>
              </a:rPr>
              <a:t>OFFICE SERVICES  /  FORMATTING  /  DESKTOP PUBLISHING</a:t>
            </a:r>
          </a:p>
          <a:p>
            <a:endParaRPr lang="en-GB"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467544" y="764704"/>
            <a:ext cx="4752528" cy="830997"/>
          </a:xfrm>
          <a:prstGeom prst="rect">
            <a:avLst/>
          </a:prstGeom>
        </p:spPr>
        <p:txBody>
          <a:bodyPr wrap="square">
            <a:spAutoFit/>
          </a:bodyPr>
          <a:lstStyle/>
          <a:p>
            <a:pPr algn="ctr"/>
            <a:r>
              <a:rPr lang="en-GB" sz="4800" b="1" dirty="0" smtClean="0">
                <a:ln w="12700">
                  <a:solidFill>
                    <a:schemeClr val="tx1">
                      <a:lumMod val="85000"/>
                      <a:lumOff val="15000"/>
                    </a:schemeClr>
                  </a:solidFill>
                  <a:prstDash val="solid"/>
                </a:ln>
                <a:solidFill>
                  <a:schemeClr val="bg2">
                    <a:lumMod val="75000"/>
                  </a:schemeClr>
                </a:solidFill>
                <a:effectLst>
                  <a:outerShdw blurRad="41275" dist="20320" dir="1800000" algn="tl" rotWithShape="0">
                    <a:srgbClr val="000000">
                      <a:alpha val="40000"/>
                    </a:srgbClr>
                  </a:outerShdw>
                </a:effectLst>
              </a:rPr>
              <a:t>Our Services</a:t>
            </a:r>
            <a:endParaRPr lang="en-GB" sz="4800" b="1" cap="none" spc="0" dirty="0">
              <a:ln w="12700">
                <a:solidFill>
                  <a:schemeClr val="tx1">
                    <a:lumMod val="85000"/>
                    <a:lumOff val="15000"/>
                  </a:schemeClr>
                </a:solidFill>
                <a:prstDash val="solid"/>
              </a:ln>
              <a:solidFill>
                <a:schemeClr val="bg2">
                  <a:lumMod val="75000"/>
                </a:schemeClr>
              </a:solidFill>
              <a:effectLst>
                <a:outerShdw blurRad="41275" dist="20320" dir="1800000" algn="tl" rotWithShape="0">
                  <a:srgbClr val="000000">
                    <a:alpha val="40000"/>
                  </a:srgbClr>
                </a:outerShdw>
              </a:effectLst>
            </a:endParaRPr>
          </a:p>
        </p:txBody>
      </p:sp>
      <p:sp>
        <p:nvSpPr>
          <p:cNvPr id="16" name="TextBox 15"/>
          <p:cNvSpPr txBox="1"/>
          <p:nvPr/>
        </p:nvSpPr>
        <p:spPr>
          <a:xfrm>
            <a:off x="611560" y="1916832"/>
            <a:ext cx="7786742" cy="830997"/>
          </a:xfrm>
          <a:prstGeom prst="rect">
            <a:avLst/>
          </a:prstGeom>
          <a:noFill/>
        </p:spPr>
        <p:txBody>
          <a:bodyPr wrap="square" rtlCol="0">
            <a:spAutoFit/>
          </a:bodyPr>
          <a:lstStyle/>
          <a:p>
            <a:r>
              <a:rPr lang="en-GB" sz="1600" dirty="0" smtClean="0">
                <a:solidFill>
                  <a:schemeClr val="bg2">
                    <a:lumMod val="25000"/>
                  </a:schemeClr>
                </a:solidFill>
              </a:rPr>
              <a:t>At Transcription City, we </a:t>
            </a:r>
            <a:r>
              <a:rPr lang="en-GB" sz="1600" dirty="0" smtClean="0">
                <a:solidFill>
                  <a:schemeClr val="bg2">
                    <a:lumMod val="25000"/>
                  </a:schemeClr>
                </a:solidFill>
              </a:rPr>
              <a:t>offer a range of transcription and translation services depending on your needs...</a:t>
            </a:r>
            <a:endParaRPr lang="en-GB" sz="1600" dirty="0" smtClean="0">
              <a:solidFill>
                <a:schemeClr val="bg2">
                  <a:lumMod val="25000"/>
                </a:schemeClr>
              </a:solidFill>
            </a:endParaRPr>
          </a:p>
          <a:p>
            <a:endParaRPr lang="en-GB" sz="1600" dirty="0" smtClean="0">
              <a:solidFill>
                <a:schemeClr val="bg2">
                  <a:lumMod val="25000"/>
                </a:schemeClr>
              </a:solidFill>
            </a:endParaRPr>
          </a:p>
        </p:txBody>
      </p:sp>
      <p:pic>
        <p:nvPicPr>
          <p:cNvPr id="1030" name="Picture 6" descr="http://i2.wp.com/www.transcriptioncity.co.uk/wp-content/uploads/2016/08/Transcription-services-and-translation-services.jpg"/>
          <p:cNvPicPr>
            <a:picLocks noChangeAspect="1" noChangeArrowheads="1"/>
          </p:cNvPicPr>
          <p:nvPr/>
        </p:nvPicPr>
        <p:blipFill>
          <a:blip r:embed="rId2" cstate="print"/>
          <a:srcRect/>
          <a:stretch>
            <a:fillRect/>
          </a:stretch>
        </p:blipFill>
        <p:spPr bwMode="auto">
          <a:xfrm>
            <a:off x="5076056" y="2708920"/>
            <a:ext cx="3265703" cy="2536362"/>
          </a:xfrm>
          <a:prstGeom prst="rect">
            <a:avLst/>
          </a:prstGeom>
          <a:ln>
            <a:noFill/>
          </a:ln>
          <a:effectLst>
            <a:outerShdw blurRad="292100" dist="139700" dir="2700000" algn="tl" rotWithShape="0">
              <a:srgbClr val="333333">
                <a:alpha val="65000"/>
              </a:srgbClr>
            </a:outerShdw>
          </a:effectLst>
        </p:spPr>
      </p:pic>
      <p:pic>
        <p:nvPicPr>
          <p:cNvPr id="1031" name="Picture 7"/>
          <p:cNvPicPr>
            <a:picLocks noChangeAspect="1" noChangeArrowheads="1"/>
          </p:cNvPicPr>
          <p:nvPr/>
        </p:nvPicPr>
        <p:blipFill>
          <a:blip r:embed="rId3" cstate="print"/>
          <a:srcRect/>
          <a:stretch>
            <a:fillRect/>
          </a:stretch>
        </p:blipFill>
        <p:spPr bwMode="auto">
          <a:xfrm>
            <a:off x="5724128" y="404665"/>
            <a:ext cx="3027864" cy="1405794"/>
          </a:xfrm>
          <a:prstGeom prst="rect">
            <a:avLst/>
          </a:prstGeom>
          <a:noFill/>
          <a:ln w="9525">
            <a:noFill/>
            <a:miter lim="800000"/>
            <a:headEnd/>
            <a:tailEnd/>
          </a:ln>
        </p:spPr>
      </p:pic>
      <p:sp>
        <p:nvSpPr>
          <p:cNvPr id="7" name="Rectangle 6"/>
          <p:cNvSpPr/>
          <p:nvPr/>
        </p:nvSpPr>
        <p:spPr>
          <a:xfrm>
            <a:off x="5220072" y="6093296"/>
            <a:ext cx="3811628" cy="369332"/>
          </a:xfrm>
          <a:prstGeom prst="rect">
            <a:avLst/>
          </a:prstGeom>
        </p:spPr>
        <p:txBody>
          <a:bodyPr wrap="square">
            <a:spAutoFit/>
          </a:bodyPr>
          <a:lstStyle/>
          <a:p>
            <a:r>
              <a:rPr lang="en-GB" dirty="0" smtClean="0"/>
              <a:t>www.transcriptioncity.co.uk</a:t>
            </a:r>
            <a:endParaRPr lang="en-GB" dirty="0"/>
          </a:p>
        </p:txBody>
      </p:sp>
      <p:sp>
        <p:nvSpPr>
          <p:cNvPr id="8" name="Rectangle 7"/>
          <p:cNvSpPr/>
          <p:nvPr/>
        </p:nvSpPr>
        <p:spPr>
          <a:xfrm>
            <a:off x="755576" y="2564904"/>
            <a:ext cx="4427984" cy="1107996"/>
          </a:xfrm>
          <a:prstGeom prst="rect">
            <a:avLst/>
          </a:prstGeom>
        </p:spPr>
        <p:txBody>
          <a:bodyPr wrap="square">
            <a:spAutoFit/>
          </a:bodyPr>
          <a:lstStyle/>
          <a:p>
            <a:r>
              <a:rPr lang="en-GB" b="1" u="sng" dirty="0" smtClean="0">
                <a:solidFill>
                  <a:schemeClr val="bg2">
                    <a:lumMod val="25000"/>
                  </a:schemeClr>
                </a:solidFill>
              </a:rPr>
              <a:t>Transcription Services:</a:t>
            </a:r>
          </a:p>
          <a:p>
            <a:pPr>
              <a:buFont typeface="Arial" pitchFamily="34" charset="0"/>
              <a:buChar char="•"/>
            </a:pPr>
            <a:r>
              <a:rPr lang="en-GB" sz="1600" dirty="0" smtClean="0">
                <a:solidFill>
                  <a:schemeClr val="bg2">
                    <a:lumMod val="25000"/>
                  </a:schemeClr>
                </a:solidFill>
              </a:rPr>
              <a:t>Audio and video transcription</a:t>
            </a:r>
          </a:p>
          <a:p>
            <a:pPr>
              <a:buFont typeface="Arial" pitchFamily="34" charset="0"/>
              <a:buChar char="•"/>
            </a:pPr>
            <a:r>
              <a:rPr lang="en-GB" sz="1600" dirty="0" smtClean="0">
                <a:solidFill>
                  <a:schemeClr val="bg2">
                    <a:lumMod val="25000"/>
                  </a:schemeClr>
                </a:solidFill>
              </a:rPr>
              <a:t>Subtitle creation and formatting</a:t>
            </a:r>
          </a:p>
          <a:p>
            <a:pPr>
              <a:buFont typeface="Arial" pitchFamily="34" charset="0"/>
              <a:buChar char="•"/>
            </a:pPr>
            <a:r>
              <a:rPr lang="en-GB" sz="1600" dirty="0" smtClean="0">
                <a:solidFill>
                  <a:schemeClr val="bg2">
                    <a:lumMod val="25000"/>
                  </a:schemeClr>
                </a:solidFill>
              </a:rPr>
              <a:t>Copy </a:t>
            </a:r>
            <a:r>
              <a:rPr lang="en-GB" sz="1600" dirty="0" smtClean="0">
                <a:solidFill>
                  <a:schemeClr val="bg2">
                    <a:lumMod val="25000"/>
                  </a:schemeClr>
                </a:solidFill>
              </a:rPr>
              <a:t>typing and proofreading</a:t>
            </a:r>
          </a:p>
        </p:txBody>
      </p:sp>
      <p:sp>
        <p:nvSpPr>
          <p:cNvPr id="9" name="Rectangle 8"/>
          <p:cNvSpPr/>
          <p:nvPr/>
        </p:nvSpPr>
        <p:spPr>
          <a:xfrm>
            <a:off x="755576" y="3933056"/>
            <a:ext cx="4572000" cy="1846659"/>
          </a:xfrm>
          <a:prstGeom prst="rect">
            <a:avLst/>
          </a:prstGeom>
        </p:spPr>
        <p:txBody>
          <a:bodyPr>
            <a:spAutoFit/>
          </a:bodyPr>
          <a:lstStyle/>
          <a:p>
            <a:r>
              <a:rPr lang="en-GB" b="1" u="sng" dirty="0" smtClean="0">
                <a:solidFill>
                  <a:schemeClr val="bg2">
                    <a:lumMod val="25000"/>
                  </a:schemeClr>
                </a:solidFill>
              </a:rPr>
              <a:t>Translation Services: </a:t>
            </a:r>
          </a:p>
          <a:p>
            <a:pPr>
              <a:buFont typeface="Arial" pitchFamily="34" charset="0"/>
              <a:buChar char="•"/>
            </a:pPr>
            <a:r>
              <a:rPr lang="en-GB" sz="1600" dirty="0" smtClean="0">
                <a:solidFill>
                  <a:schemeClr val="bg2">
                    <a:lumMod val="25000"/>
                  </a:schemeClr>
                </a:solidFill>
              </a:rPr>
              <a:t>Foreign audio/video transcription</a:t>
            </a:r>
          </a:p>
          <a:p>
            <a:pPr>
              <a:buFont typeface="Arial" pitchFamily="34" charset="0"/>
              <a:buChar char="•"/>
            </a:pPr>
            <a:r>
              <a:rPr lang="en-GB" sz="1600" dirty="0" smtClean="0">
                <a:solidFill>
                  <a:schemeClr val="bg2">
                    <a:lumMod val="25000"/>
                  </a:schemeClr>
                </a:solidFill>
              </a:rPr>
              <a:t>Audio/video translation</a:t>
            </a:r>
          </a:p>
          <a:p>
            <a:pPr>
              <a:buFont typeface="Arial" pitchFamily="34" charset="0"/>
              <a:buChar char="•"/>
            </a:pPr>
            <a:r>
              <a:rPr lang="en-GB" sz="1600" dirty="0" smtClean="0">
                <a:solidFill>
                  <a:schemeClr val="bg2">
                    <a:lumMod val="25000"/>
                  </a:schemeClr>
                </a:solidFill>
              </a:rPr>
              <a:t>Foreign Subtitle translation</a:t>
            </a:r>
          </a:p>
          <a:p>
            <a:pPr>
              <a:buFont typeface="Arial" pitchFamily="34" charset="0"/>
              <a:buChar char="•"/>
            </a:pPr>
            <a:r>
              <a:rPr lang="en-GB" sz="1600" dirty="0" smtClean="0">
                <a:solidFill>
                  <a:schemeClr val="bg2">
                    <a:lumMod val="25000"/>
                  </a:schemeClr>
                </a:solidFill>
              </a:rPr>
              <a:t>PowerPoint translation</a:t>
            </a:r>
          </a:p>
          <a:p>
            <a:pPr>
              <a:buFont typeface="Arial" pitchFamily="34" charset="0"/>
              <a:buChar char="•"/>
            </a:pPr>
            <a:r>
              <a:rPr lang="en-GB" sz="1600" dirty="0" smtClean="0">
                <a:solidFill>
                  <a:schemeClr val="bg2">
                    <a:lumMod val="25000"/>
                  </a:schemeClr>
                </a:solidFill>
              </a:rPr>
              <a:t>Translation proofreading</a:t>
            </a:r>
          </a:p>
          <a:p>
            <a:pPr>
              <a:buFont typeface="Arial" pitchFamily="34" charset="0"/>
              <a:buChar char="•"/>
            </a:pPr>
            <a:r>
              <a:rPr lang="en-GB" sz="1600" dirty="0" smtClean="0">
                <a:solidFill>
                  <a:schemeClr val="bg2">
                    <a:lumMod val="25000"/>
                  </a:schemeClr>
                </a:solidFill>
              </a:rPr>
              <a:t>Certified translation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down)">
                                      <p:cBhvr>
                                        <p:cTn id="7" dur="500"/>
                                        <p:tgtEl>
                                          <p:spTgt spid="8">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8">
                                            <p:txEl>
                                              <p:pRg st="1" end="1"/>
                                            </p:txEl>
                                          </p:spTgt>
                                        </p:tgtEl>
                                        <p:attrNameLst>
                                          <p:attrName>style.visibility</p:attrName>
                                        </p:attrNameLst>
                                      </p:cBhvr>
                                      <p:to>
                                        <p:strVal val="visible"/>
                                      </p:to>
                                    </p:set>
                                    <p:animEffect transition="in" filter="wipe(down)">
                                      <p:cBhvr>
                                        <p:cTn id="10" dur="500"/>
                                        <p:tgtEl>
                                          <p:spTgt spid="8">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animEffect transition="in" filter="wipe(down)">
                                      <p:cBhvr>
                                        <p:cTn id="13" dur="500"/>
                                        <p:tgtEl>
                                          <p:spTgt spid="8">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8">
                                            <p:txEl>
                                              <p:pRg st="3" end="3"/>
                                            </p:txEl>
                                          </p:spTgt>
                                        </p:tgtEl>
                                        <p:attrNameLst>
                                          <p:attrName>style.visibility</p:attrName>
                                        </p:attrNameLst>
                                      </p:cBhvr>
                                      <p:to>
                                        <p:strVal val="visible"/>
                                      </p:to>
                                    </p:set>
                                    <p:animEffect transition="in" filter="wipe(down)">
                                      <p:cBhvr>
                                        <p:cTn id="16" dur="500"/>
                                        <p:tgtEl>
                                          <p:spTgt spid="8">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9">
                                            <p:txEl>
                                              <p:pRg st="0" end="0"/>
                                            </p:txEl>
                                          </p:spTgt>
                                        </p:tgtEl>
                                        <p:attrNameLst>
                                          <p:attrName>style.visibility</p:attrName>
                                        </p:attrNameLst>
                                      </p:cBhvr>
                                      <p:to>
                                        <p:strVal val="visible"/>
                                      </p:to>
                                    </p:set>
                                    <p:animEffect transition="in" filter="wipe(down)">
                                      <p:cBhvr>
                                        <p:cTn id="21" dur="500"/>
                                        <p:tgtEl>
                                          <p:spTgt spid="9">
                                            <p:txEl>
                                              <p:pRg st="0" end="0"/>
                                            </p:txEl>
                                          </p:spTgt>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9">
                                            <p:txEl>
                                              <p:pRg st="1" end="1"/>
                                            </p:txEl>
                                          </p:spTgt>
                                        </p:tgtEl>
                                        <p:attrNameLst>
                                          <p:attrName>style.visibility</p:attrName>
                                        </p:attrNameLst>
                                      </p:cBhvr>
                                      <p:to>
                                        <p:strVal val="visible"/>
                                      </p:to>
                                    </p:set>
                                    <p:animEffect transition="in" filter="wipe(down)">
                                      <p:cBhvr>
                                        <p:cTn id="24" dur="500"/>
                                        <p:tgtEl>
                                          <p:spTgt spid="9">
                                            <p:txEl>
                                              <p:pRg st="1" end="1"/>
                                            </p:txEl>
                                          </p:spTgt>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9">
                                            <p:txEl>
                                              <p:pRg st="2" end="2"/>
                                            </p:txEl>
                                          </p:spTgt>
                                        </p:tgtEl>
                                        <p:attrNameLst>
                                          <p:attrName>style.visibility</p:attrName>
                                        </p:attrNameLst>
                                      </p:cBhvr>
                                      <p:to>
                                        <p:strVal val="visible"/>
                                      </p:to>
                                    </p:set>
                                    <p:animEffect transition="in" filter="wipe(down)">
                                      <p:cBhvr>
                                        <p:cTn id="27" dur="500"/>
                                        <p:tgtEl>
                                          <p:spTgt spid="9">
                                            <p:txEl>
                                              <p:pRg st="2" end="2"/>
                                            </p:txEl>
                                          </p:spTgt>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9">
                                            <p:txEl>
                                              <p:pRg st="3" end="3"/>
                                            </p:txEl>
                                          </p:spTgt>
                                        </p:tgtEl>
                                        <p:attrNameLst>
                                          <p:attrName>style.visibility</p:attrName>
                                        </p:attrNameLst>
                                      </p:cBhvr>
                                      <p:to>
                                        <p:strVal val="visible"/>
                                      </p:to>
                                    </p:set>
                                    <p:animEffect transition="in" filter="wipe(down)">
                                      <p:cBhvr>
                                        <p:cTn id="30" dur="500"/>
                                        <p:tgtEl>
                                          <p:spTgt spid="9">
                                            <p:txEl>
                                              <p:pRg st="3" end="3"/>
                                            </p:txEl>
                                          </p:spTgt>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9">
                                            <p:txEl>
                                              <p:pRg st="4" end="4"/>
                                            </p:txEl>
                                          </p:spTgt>
                                        </p:tgtEl>
                                        <p:attrNameLst>
                                          <p:attrName>style.visibility</p:attrName>
                                        </p:attrNameLst>
                                      </p:cBhvr>
                                      <p:to>
                                        <p:strVal val="visible"/>
                                      </p:to>
                                    </p:set>
                                    <p:animEffect transition="in" filter="wipe(down)">
                                      <p:cBhvr>
                                        <p:cTn id="33" dur="500"/>
                                        <p:tgtEl>
                                          <p:spTgt spid="9">
                                            <p:txEl>
                                              <p:pRg st="4" end="4"/>
                                            </p:txEl>
                                          </p:spTgt>
                                        </p:tgtEl>
                                      </p:cBhvr>
                                    </p:animEffect>
                                  </p:childTnLst>
                                </p:cTn>
                              </p:par>
                              <p:par>
                                <p:cTn id="34" presetID="22" presetClass="entr" presetSubtype="4" fill="hold" grpId="0" nodeType="withEffect">
                                  <p:stCondLst>
                                    <p:cond delay="0"/>
                                  </p:stCondLst>
                                  <p:childTnLst>
                                    <p:set>
                                      <p:cBhvr>
                                        <p:cTn id="35" dur="1" fill="hold">
                                          <p:stCondLst>
                                            <p:cond delay="0"/>
                                          </p:stCondLst>
                                        </p:cTn>
                                        <p:tgtEl>
                                          <p:spTgt spid="9">
                                            <p:txEl>
                                              <p:pRg st="5" end="5"/>
                                            </p:txEl>
                                          </p:spTgt>
                                        </p:tgtEl>
                                        <p:attrNameLst>
                                          <p:attrName>style.visibility</p:attrName>
                                        </p:attrNameLst>
                                      </p:cBhvr>
                                      <p:to>
                                        <p:strVal val="visible"/>
                                      </p:to>
                                    </p:set>
                                    <p:animEffect transition="in" filter="wipe(down)">
                                      <p:cBhvr>
                                        <p:cTn id="36" dur="500"/>
                                        <p:tgtEl>
                                          <p:spTgt spid="9">
                                            <p:txEl>
                                              <p:pRg st="5" end="5"/>
                                            </p:txEl>
                                          </p:spTgt>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9">
                                            <p:txEl>
                                              <p:pRg st="6" end="6"/>
                                            </p:txEl>
                                          </p:spTgt>
                                        </p:tgtEl>
                                        <p:attrNameLst>
                                          <p:attrName>style.visibility</p:attrName>
                                        </p:attrNameLst>
                                      </p:cBhvr>
                                      <p:to>
                                        <p:strVal val="visible"/>
                                      </p:to>
                                    </p:set>
                                    <p:animEffect transition="in" filter="wipe(down)">
                                      <p:cBhvr>
                                        <p:cTn id="39" dur="500"/>
                                        <p:tgtEl>
                                          <p:spTgt spid="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allAtOnce"/>
      <p:bldP spid="9"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520" y="980728"/>
            <a:ext cx="5653136" cy="830997"/>
          </a:xfrm>
          <a:prstGeom prst="rect">
            <a:avLst/>
          </a:prstGeom>
        </p:spPr>
        <p:txBody>
          <a:bodyPr wrap="square">
            <a:spAutoFit/>
          </a:bodyPr>
          <a:lstStyle/>
          <a:p>
            <a:pPr algn="ctr"/>
            <a:r>
              <a:rPr lang="en-GB" sz="4600" b="1" dirty="0" smtClean="0">
                <a:ln w="12700">
                  <a:solidFill>
                    <a:schemeClr val="tx1">
                      <a:lumMod val="85000"/>
                      <a:lumOff val="15000"/>
                    </a:schemeClr>
                  </a:solidFill>
                  <a:prstDash val="solid"/>
                </a:ln>
                <a:solidFill>
                  <a:schemeClr val="bg2">
                    <a:lumMod val="75000"/>
                  </a:schemeClr>
                </a:solidFill>
                <a:effectLst>
                  <a:outerShdw blurRad="41275" dist="20320" dir="1800000" algn="tl" rotWithShape="0">
                    <a:srgbClr val="000000">
                      <a:alpha val="40000"/>
                    </a:srgbClr>
                  </a:outerShdw>
                </a:effectLst>
              </a:rPr>
              <a:t>Service Options</a:t>
            </a:r>
            <a:endParaRPr lang="en-GB" sz="4600" b="1" cap="none" spc="0" dirty="0">
              <a:ln w="12700">
                <a:solidFill>
                  <a:schemeClr val="tx1">
                    <a:lumMod val="85000"/>
                    <a:lumOff val="15000"/>
                  </a:schemeClr>
                </a:solidFill>
                <a:prstDash val="solid"/>
              </a:ln>
              <a:solidFill>
                <a:schemeClr val="bg2">
                  <a:lumMod val="75000"/>
                </a:schemeClr>
              </a:solidFill>
              <a:effectLst>
                <a:outerShdw blurRad="41275" dist="20320" dir="1800000" algn="tl" rotWithShape="0">
                  <a:srgbClr val="000000">
                    <a:alpha val="40000"/>
                  </a:srgbClr>
                </a:outerShdw>
              </a:effectLst>
            </a:endParaRPr>
          </a:p>
        </p:txBody>
      </p:sp>
      <p:sp>
        <p:nvSpPr>
          <p:cNvPr id="9" name="TextBox 8"/>
          <p:cNvSpPr txBox="1"/>
          <p:nvPr/>
        </p:nvSpPr>
        <p:spPr>
          <a:xfrm>
            <a:off x="785786" y="1857364"/>
            <a:ext cx="7572428" cy="830997"/>
          </a:xfrm>
          <a:prstGeom prst="rect">
            <a:avLst/>
          </a:prstGeom>
          <a:noFill/>
        </p:spPr>
        <p:txBody>
          <a:bodyPr wrap="square" rtlCol="0">
            <a:spAutoFit/>
          </a:bodyPr>
          <a:lstStyle/>
          <a:p>
            <a:r>
              <a:rPr lang="en-GB" sz="1600" dirty="0" smtClean="0">
                <a:solidFill>
                  <a:schemeClr val="bg2">
                    <a:lumMod val="25000"/>
                  </a:schemeClr>
                </a:solidFill>
              </a:rPr>
              <a:t>Transcription and translations services come in a range of different formats, and writing styles to suit your needs. Our services include the below styles, and many more</a:t>
            </a:r>
            <a:r>
              <a:rPr lang="en-GB" sz="1600" dirty="0" smtClean="0">
                <a:solidFill>
                  <a:schemeClr val="bg2">
                    <a:lumMod val="25000"/>
                  </a:schemeClr>
                </a:solidFill>
              </a:rPr>
              <a:t>...</a:t>
            </a:r>
            <a:endParaRPr lang="en-GB" sz="1600" dirty="0" smtClean="0">
              <a:solidFill>
                <a:schemeClr val="bg2">
                  <a:lumMod val="25000"/>
                </a:schemeClr>
              </a:solidFill>
            </a:endParaRPr>
          </a:p>
        </p:txBody>
      </p:sp>
      <p:pic>
        <p:nvPicPr>
          <p:cNvPr id="17409" name="Picture 1"/>
          <p:cNvPicPr>
            <a:picLocks noChangeAspect="1" noChangeArrowheads="1"/>
          </p:cNvPicPr>
          <p:nvPr/>
        </p:nvPicPr>
        <p:blipFill>
          <a:blip r:embed="rId3" cstate="print"/>
          <a:srcRect/>
          <a:stretch>
            <a:fillRect/>
          </a:stretch>
        </p:blipFill>
        <p:spPr bwMode="auto">
          <a:xfrm>
            <a:off x="4949518" y="2825200"/>
            <a:ext cx="3150874" cy="2404000"/>
          </a:xfrm>
          <a:prstGeom prst="rect">
            <a:avLst/>
          </a:prstGeom>
          <a:ln>
            <a:noFill/>
          </a:ln>
          <a:effectLst>
            <a:outerShdw blurRad="292100" dist="139700" dir="2700000" algn="tl" rotWithShape="0">
              <a:srgbClr val="333333">
                <a:alpha val="65000"/>
              </a:srgbClr>
            </a:outerShdw>
          </a:effectLst>
        </p:spPr>
      </p:pic>
      <p:pic>
        <p:nvPicPr>
          <p:cNvPr id="12" name="Picture 7"/>
          <p:cNvPicPr>
            <a:picLocks noChangeAspect="1" noChangeArrowheads="1"/>
          </p:cNvPicPr>
          <p:nvPr/>
        </p:nvPicPr>
        <p:blipFill>
          <a:blip r:embed="rId4" cstate="print"/>
          <a:srcRect/>
          <a:stretch>
            <a:fillRect/>
          </a:stretch>
        </p:blipFill>
        <p:spPr bwMode="auto">
          <a:xfrm>
            <a:off x="5724128" y="404664"/>
            <a:ext cx="3027864" cy="1405794"/>
          </a:xfrm>
          <a:prstGeom prst="rect">
            <a:avLst/>
          </a:prstGeom>
          <a:noFill/>
          <a:ln w="9525">
            <a:noFill/>
            <a:miter lim="800000"/>
            <a:headEnd/>
            <a:tailEnd/>
          </a:ln>
        </p:spPr>
      </p:pic>
      <p:sp>
        <p:nvSpPr>
          <p:cNvPr id="8" name="Rectangle 7"/>
          <p:cNvSpPr/>
          <p:nvPr/>
        </p:nvSpPr>
        <p:spPr>
          <a:xfrm>
            <a:off x="5436096" y="6093296"/>
            <a:ext cx="3595604" cy="646331"/>
          </a:xfrm>
          <a:prstGeom prst="rect">
            <a:avLst/>
          </a:prstGeom>
        </p:spPr>
        <p:txBody>
          <a:bodyPr wrap="square">
            <a:spAutoFit/>
          </a:bodyPr>
          <a:lstStyle/>
          <a:p>
            <a:r>
              <a:rPr lang="en-GB" dirty="0" smtClean="0"/>
              <a:t>www.transcriptioncity.co.uk</a:t>
            </a:r>
          </a:p>
          <a:p>
            <a:endParaRPr lang="en-GB" dirty="0"/>
          </a:p>
        </p:txBody>
      </p:sp>
      <p:sp>
        <p:nvSpPr>
          <p:cNvPr id="10" name="Rectangle 9"/>
          <p:cNvSpPr/>
          <p:nvPr/>
        </p:nvSpPr>
        <p:spPr>
          <a:xfrm>
            <a:off x="827584" y="2708920"/>
            <a:ext cx="4572000" cy="1354217"/>
          </a:xfrm>
          <a:prstGeom prst="rect">
            <a:avLst/>
          </a:prstGeom>
        </p:spPr>
        <p:txBody>
          <a:bodyPr>
            <a:spAutoFit/>
          </a:bodyPr>
          <a:lstStyle/>
          <a:p>
            <a:r>
              <a:rPr lang="en-GB" b="1" u="sng" dirty="0" smtClean="0">
                <a:solidFill>
                  <a:schemeClr val="bg2">
                    <a:lumMod val="25000"/>
                  </a:schemeClr>
                </a:solidFill>
              </a:rPr>
              <a:t>Transcription Services</a:t>
            </a:r>
          </a:p>
          <a:p>
            <a:pPr>
              <a:buFont typeface="Arial" pitchFamily="34" charset="0"/>
              <a:buChar char="•"/>
            </a:pPr>
            <a:r>
              <a:rPr lang="en-GB" sz="1600" dirty="0" smtClean="0">
                <a:solidFill>
                  <a:schemeClr val="bg2">
                    <a:lumMod val="25000"/>
                  </a:schemeClr>
                </a:solidFill>
              </a:rPr>
              <a:t>Intelligent verbatim transcription</a:t>
            </a:r>
          </a:p>
          <a:p>
            <a:pPr>
              <a:buFont typeface="Arial" pitchFamily="34" charset="0"/>
              <a:buChar char="•"/>
            </a:pPr>
            <a:r>
              <a:rPr lang="en-GB" sz="1600" dirty="0" smtClean="0">
                <a:solidFill>
                  <a:schemeClr val="bg2">
                    <a:lumMod val="25000"/>
                  </a:schemeClr>
                </a:solidFill>
              </a:rPr>
              <a:t>Verbatim transcription</a:t>
            </a:r>
          </a:p>
          <a:p>
            <a:pPr>
              <a:buFont typeface="Arial" pitchFamily="34" charset="0"/>
              <a:buChar char="•"/>
            </a:pPr>
            <a:r>
              <a:rPr lang="en-GB" sz="1600" dirty="0" smtClean="0">
                <a:solidFill>
                  <a:schemeClr val="bg2">
                    <a:lumMod val="25000"/>
                  </a:schemeClr>
                </a:solidFill>
              </a:rPr>
              <a:t>Time coded transcription</a:t>
            </a:r>
          </a:p>
          <a:p>
            <a:pPr>
              <a:buFont typeface="Arial" pitchFamily="34" charset="0"/>
              <a:buChar char="•"/>
            </a:pPr>
            <a:r>
              <a:rPr lang="en-GB" sz="1600" dirty="0" smtClean="0">
                <a:solidFill>
                  <a:schemeClr val="bg2">
                    <a:lumMod val="25000"/>
                  </a:schemeClr>
                </a:solidFill>
              </a:rPr>
              <a:t>Discourse analysis</a:t>
            </a:r>
          </a:p>
        </p:txBody>
      </p:sp>
      <p:sp>
        <p:nvSpPr>
          <p:cNvPr id="11" name="Rectangle 10"/>
          <p:cNvSpPr/>
          <p:nvPr/>
        </p:nvSpPr>
        <p:spPr>
          <a:xfrm>
            <a:off x="827584" y="4293096"/>
            <a:ext cx="4427984" cy="1107996"/>
          </a:xfrm>
          <a:prstGeom prst="rect">
            <a:avLst/>
          </a:prstGeom>
        </p:spPr>
        <p:txBody>
          <a:bodyPr wrap="square">
            <a:spAutoFit/>
          </a:bodyPr>
          <a:lstStyle/>
          <a:p>
            <a:r>
              <a:rPr lang="en-GB" b="1" u="sng" dirty="0" smtClean="0">
                <a:solidFill>
                  <a:schemeClr val="bg2">
                    <a:lumMod val="25000"/>
                  </a:schemeClr>
                </a:solidFill>
              </a:rPr>
              <a:t>Translation Services</a:t>
            </a:r>
          </a:p>
          <a:p>
            <a:pPr>
              <a:buFont typeface="Arial" pitchFamily="34" charset="0"/>
              <a:buChar char="•"/>
            </a:pPr>
            <a:r>
              <a:rPr lang="en-GB" sz="1600" dirty="0" smtClean="0">
                <a:solidFill>
                  <a:schemeClr val="bg2">
                    <a:lumMod val="25000"/>
                  </a:schemeClr>
                </a:solidFill>
              </a:rPr>
              <a:t>Time coded translation</a:t>
            </a:r>
          </a:p>
          <a:p>
            <a:pPr>
              <a:buFont typeface="Arial" pitchFamily="34" charset="0"/>
              <a:buChar char="•"/>
            </a:pPr>
            <a:r>
              <a:rPr lang="en-GB" sz="1600" dirty="0" smtClean="0">
                <a:solidFill>
                  <a:schemeClr val="bg2">
                    <a:lumMod val="25000"/>
                  </a:schemeClr>
                </a:solidFill>
              </a:rPr>
              <a:t>Subtitle translation</a:t>
            </a:r>
          </a:p>
          <a:p>
            <a:pPr>
              <a:buFont typeface="Arial" pitchFamily="34" charset="0"/>
              <a:buChar char="•"/>
            </a:pPr>
            <a:r>
              <a:rPr lang="en-GB" sz="1600" dirty="0" smtClean="0">
                <a:solidFill>
                  <a:schemeClr val="bg2">
                    <a:lumMod val="25000"/>
                  </a:schemeClr>
                </a:solidFill>
              </a:rPr>
              <a:t>Edited translation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wipe(down)">
                                      <p:cBhvr>
                                        <p:cTn id="7" dur="500"/>
                                        <p:tgtEl>
                                          <p:spTgt spid="10">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0">
                                            <p:txEl>
                                              <p:pRg st="1" end="1"/>
                                            </p:txEl>
                                          </p:spTgt>
                                        </p:tgtEl>
                                        <p:attrNameLst>
                                          <p:attrName>style.visibility</p:attrName>
                                        </p:attrNameLst>
                                      </p:cBhvr>
                                      <p:to>
                                        <p:strVal val="visible"/>
                                      </p:to>
                                    </p:set>
                                    <p:animEffect transition="in" filter="wipe(down)">
                                      <p:cBhvr>
                                        <p:cTn id="10" dur="500"/>
                                        <p:tgtEl>
                                          <p:spTgt spid="10">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10">
                                            <p:txEl>
                                              <p:pRg st="2" end="2"/>
                                            </p:txEl>
                                          </p:spTgt>
                                        </p:tgtEl>
                                        <p:attrNameLst>
                                          <p:attrName>style.visibility</p:attrName>
                                        </p:attrNameLst>
                                      </p:cBhvr>
                                      <p:to>
                                        <p:strVal val="visible"/>
                                      </p:to>
                                    </p:set>
                                    <p:animEffect transition="in" filter="wipe(down)">
                                      <p:cBhvr>
                                        <p:cTn id="13" dur="500"/>
                                        <p:tgtEl>
                                          <p:spTgt spid="10">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10">
                                            <p:txEl>
                                              <p:pRg st="3" end="3"/>
                                            </p:txEl>
                                          </p:spTgt>
                                        </p:tgtEl>
                                        <p:attrNameLst>
                                          <p:attrName>style.visibility</p:attrName>
                                        </p:attrNameLst>
                                      </p:cBhvr>
                                      <p:to>
                                        <p:strVal val="visible"/>
                                      </p:to>
                                    </p:set>
                                    <p:animEffect transition="in" filter="wipe(down)">
                                      <p:cBhvr>
                                        <p:cTn id="16" dur="500"/>
                                        <p:tgtEl>
                                          <p:spTgt spid="10">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10">
                                            <p:txEl>
                                              <p:pRg st="4" end="4"/>
                                            </p:txEl>
                                          </p:spTgt>
                                        </p:tgtEl>
                                        <p:attrNameLst>
                                          <p:attrName>style.visibility</p:attrName>
                                        </p:attrNameLst>
                                      </p:cBhvr>
                                      <p:to>
                                        <p:strVal val="visible"/>
                                      </p:to>
                                    </p:set>
                                    <p:animEffect transition="in" filter="wipe(down)">
                                      <p:cBhvr>
                                        <p:cTn id="19" dur="500"/>
                                        <p:tgtEl>
                                          <p:spTgt spid="10">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11">
                                            <p:txEl>
                                              <p:pRg st="0" end="0"/>
                                            </p:txEl>
                                          </p:spTgt>
                                        </p:tgtEl>
                                        <p:attrNameLst>
                                          <p:attrName>style.visibility</p:attrName>
                                        </p:attrNameLst>
                                      </p:cBhvr>
                                      <p:to>
                                        <p:strVal val="visible"/>
                                      </p:to>
                                    </p:set>
                                    <p:animEffect transition="in" filter="wipe(down)">
                                      <p:cBhvr>
                                        <p:cTn id="24" dur="500"/>
                                        <p:tgtEl>
                                          <p:spTgt spid="11">
                                            <p:txEl>
                                              <p:pRg st="0" end="0"/>
                                            </p:txEl>
                                          </p:spTgt>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11">
                                            <p:txEl>
                                              <p:pRg st="1" end="1"/>
                                            </p:txEl>
                                          </p:spTgt>
                                        </p:tgtEl>
                                        <p:attrNameLst>
                                          <p:attrName>style.visibility</p:attrName>
                                        </p:attrNameLst>
                                      </p:cBhvr>
                                      <p:to>
                                        <p:strVal val="visible"/>
                                      </p:to>
                                    </p:set>
                                    <p:animEffect transition="in" filter="wipe(down)">
                                      <p:cBhvr>
                                        <p:cTn id="27" dur="500"/>
                                        <p:tgtEl>
                                          <p:spTgt spid="11">
                                            <p:txEl>
                                              <p:pRg st="1" end="1"/>
                                            </p:txEl>
                                          </p:spTgt>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11">
                                            <p:txEl>
                                              <p:pRg st="2" end="2"/>
                                            </p:txEl>
                                          </p:spTgt>
                                        </p:tgtEl>
                                        <p:attrNameLst>
                                          <p:attrName>style.visibility</p:attrName>
                                        </p:attrNameLst>
                                      </p:cBhvr>
                                      <p:to>
                                        <p:strVal val="visible"/>
                                      </p:to>
                                    </p:set>
                                    <p:animEffect transition="in" filter="wipe(down)">
                                      <p:cBhvr>
                                        <p:cTn id="30" dur="500"/>
                                        <p:tgtEl>
                                          <p:spTgt spid="11">
                                            <p:txEl>
                                              <p:pRg st="2" end="2"/>
                                            </p:txEl>
                                          </p:spTgt>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11">
                                            <p:txEl>
                                              <p:pRg st="3" end="3"/>
                                            </p:txEl>
                                          </p:spTgt>
                                        </p:tgtEl>
                                        <p:attrNameLst>
                                          <p:attrName>style.visibility</p:attrName>
                                        </p:attrNameLst>
                                      </p:cBhvr>
                                      <p:to>
                                        <p:strVal val="visible"/>
                                      </p:to>
                                    </p:set>
                                    <p:animEffect transition="in" filter="wipe(down)">
                                      <p:cBhvr>
                                        <p:cTn id="33" dur="500"/>
                                        <p:tgtEl>
                                          <p:spTgt spid="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allAtOnce"/>
      <p:bldP spid="11"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83568" y="764704"/>
            <a:ext cx="4605748" cy="830997"/>
          </a:xfrm>
          <a:prstGeom prst="rect">
            <a:avLst/>
          </a:prstGeom>
        </p:spPr>
        <p:txBody>
          <a:bodyPr wrap="none">
            <a:spAutoFit/>
          </a:bodyPr>
          <a:lstStyle/>
          <a:p>
            <a:pPr algn="ctr"/>
            <a:r>
              <a:rPr lang="en-GB" sz="4800" b="1" cap="none" spc="0" dirty="0" smtClean="0">
                <a:ln w="12700">
                  <a:solidFill>
                    <a:schemeClr val="tx1">
                      <a:lumMod val="85000"/>
                      <a:lumOff val="15000"/>
                    </a:schemeClr>
                  </a:solidFill>
                  <a:prstDash val="solid"/>
                </a:ln>
                <a:solidFill>
                  <a:schemeClr val="bg2">
                    <a:lumMod val="75000"/>
                  </a:schemeClr>
                </a:solidFill>
                <a:effectLst>
                  <a:outerShdw blurRad="41275" dist="20320" dir="1800000" algn="tl" rotWithShape="0">
                    <a:srgbClr val="000000">
                      <a:alpha val="40000"/>
                    </a:srgbClr>
                  </a:outerShdw>
                </a:effectLst>
              </a:rPr>
              <a:t>Turnarounds</a:t>
            </a:r>
            <a:endParaRPr lang="en-GB" sz="4800" b="1" cap="none" spc="0" dirty="0">
              <a:ln w="12700">
                <a:solidFill>
                  <a:schemeClr val="tx1">
                    <a:lumMod val="85000"/>
                    <a:lumOff val="15000"/>
                  </a:schemeClr>
                </a:solidFill>
                <a:prstDash val="solid"/>
              </a:ln>
              <a:solidFill>
                <a:schemeClr val="bg2">
                  <a:lumMod val="75000"/>
                </a:schemeClr>
              </a:solidFill>
              <a:effectLst>
                <a:outerShdw blurRad="41275" dist="20320" dir="1800000" algn="tl" rotWithShape="0">
                  <a:srgbClr val="000000">
                    <a:alpha val="40000"/>
                  </a:srgbClr>
                </a:outerShdw>
              </a:effectLst>
            </a:endParaRPr>
          </a:p>
        </p:txBody>
      </p:sp>
      <p:sp>
        <p:nvSpPr>
          <p:cNvPr id="9" name="TextBox 8"/>
          <p:cNvSpPr txBox="1"/>
          <p:nvPr/>
        </p:nvSpPr>
        <p:spPr>
          <a:xfrm>
            <a:off x="642910" y="1714488"/>
            <a:ext cx="7929618" cy="1569660"/>
          </a:xfrm>
          <a:prstGeom prst="rect">
            <a:avLst/>
          </a:prstGeom>
          <a:noFill/>
        </p:spPr>
        <p:txBody>
          <a:bodyPr wrap="square" rtlCol="0">
            <a:spAutoFit/>
          </a:bodyPr>
          <a:lstStyle/>
          <a:p>
            <a:pPr marL="0" lvl="1"/>
            <a:r>
              <a:rPr lang="en-GB" sz="1600" dirty="0" smtClean="0">
                <a:solidFill>
                  <a:schemeClr val="bg2">
                    <a:lumMod val="25000"/>
                  </a:schemeClr>
                </a:solidFill>
              </a:rPr>
              <a:t>We are able to provide translation and transcription services to suit your time constraints and needs. We currently offer turnaround times of: </a:t>
            </a:r>
            <a:br>
              <a:rPr lang="en-GB" sz="1600" dirty="0" smtClean="0">
                <a:solidFill>
                  <a:schemeClr val="bg2">
                    <a:lumMod val="25000"/>
                  </a:schemeClr>
                </a:solidFill>
              </a:rPr>
            </a:br>
            <a:endParaRPr lang="en-GB" sz="1600" dirty="0" smtClean="0">
              <a:solidFill>
                <a:schemeClr val="bg2">
                  <a:lumMod val="25000"/>
                </a:schemeClr>
              </a:solidFill>
            </a:endParaRPr>
          </a:p>
          <a:p>
            <a:pPr marL="457200" lvl="2">
              <a:buFont typeface="Arial" pitchFamily="34" charset="0"/>
              <a:buChar char="•"/>
            </a:pPr>
            <a:r>
              <a:rPr lang="en-GB" sz="1600" b="1" dirty="0" smtClean="0">
                <a:solidFill>
                  <a:schemeClr val="bg2">
                    <a:lumMod val="25000"/>
                  </a:schemeClr>
                </a:solidFill>
              </a:rPr>
              <a:t> 1 Week</a:t>
            </a:r>
          </a:p>
          <a:p>
            <a:pPr marL="457200" lvl="2">
              <a:buFont typeface="Arial" pitchFamily="34" charset="0"/>
              <a:buChar char="•"/>
            </a:pPr>
            <a:r>
              <a:rPr lang="en-GB" sz="1600" b="1" dirty="0" smtClean="0">
                <a:solidFill>
                  <a:schemeClr val="bg2">
                    <a:lumMod val="25000"/>
                  </a:schemeClr>
                </a:solidFill>
              </a:rPr>
              <a:t> </a:t>
            </a:r>
            <a:r>
              <a:rPr lang="en-GB" sz="1600" b="1" dirty="0" smtClean="0">
                <a:solidFill>
                  <a:schemeClr val="bg2">
                    <a:lumMod val="25000"/>
                  </a:schemeClr>
                </a:solidFill>
              </a:rPr>
              <a:t>48 hours</a:t>
            </a:r>
            <a:endParaRPr lang="en-GB" sz="1600" b="1" dirty="0" smtClean="0">
              <a:solidFill>
                <a:schemeClr val="bg2">
                  <a:lumMod val="25000"/>
                </a:schemeClr>
              </a:solidFill>
            </a:endParaRPr>
          </a:p>
          <a:p>
            <a:pPr marL="457200" lvl="2">
              <a:buFont typeface="Arial" pitchFamily="34" charset="0"/>
              <a:buChar char="•"/>
            </a:pPr>
            <a:r>
              <a:rPr lang="en-GB" sz="1600" b="1" dirty="0" smtClean="0">
                <a:solidFill>
                  <a:schemeClr val="bg2">
                    <a:lumMod val="25000"/>
                  </a:schemeClr>
                </a:solidFill>
              </a:rPr>
              <a:t> Urgent (4 hours -  24 </a:t>
            </a:r>
            <a:r>
              <a:rPr lang="en-GB" sz="1600" b="1" dirty="0" smtClean="0">
                <a:solidFill>
                  <a:schemeClr val="bg2">
                    <a:lumMod val="25000"/>
                  </a:schemeClr>
                </a:solidFill>
              </a:rPr>
              <a:t>hours)</a:t>
            </a:r>
            <a:endParaRPr lang="en-GB" dirty="0"/>
          </a:p>
        </p:txBody>
      </p:sp>
      <p:pic>
        <p:nvPicPr>
          <p:cNvPr id="11" name="Picture 2" descr="http://i0.wp.com/www.transcriptioncity.co.uk/wp-content/uploads/2011/12/Corporate-transcription.jpg"/>
          <p:cNvPicPr>
            <a:picLocks noChangeAspect="1" noChangeArrowheads="1"/>
          </p:cNvPicPr>
          <p:nvPr/>
        </p:nvPicPr>
        <p:blipFill>
          <a:blip r:embed="rId2" cstate="print"/>
          <a:srcRect/>
          <a:stretch>
            <a:fillRect/>
          </a:stretch>
        </p:blipFill>
        <p:spPr bwMode="auto">
          <a:xfrm>
            <a:off x="6228184" y="2350912"/>
            <a:ext cx="1872208" cy="1222104"/>
          </a:xfrm>
          <a:prstGeom prst="rect">
            <a:avLst/>
          </a:prstGeom>
          <a:ln>
            <a:noFill/>
          </a:ln>
          <a:effectLst>
            <a:outerShdw blurRad="292100" dist="139700" dir="2700000" algn="tl" rotWithShape="0">
              <a:srgbClr val="333333">
                <a:alpha val="65000"/>
              </a:srgbClr>
            </a:outerShdw>
          </a:effectLst>
        </p:spPr>
      </p:pic>
      <p:pic>
        <p:nvPicPr>
          <p:cNvPr id="13" name="Picture 7"/>
          <p:cNvPicPr>
            <a:picLocks noChangeAspect="1" noChangeArrowheads="1"/>
          </p:cNvPicPr>
          <p:nvPr/>
        </p:nvPicPr>
        <p:blipFill>
          <a:blip r:embed="rId3" cstate="print"/>
          <a:srcRect/>
          <a:stretch>
            <a:fillRect/>
          </a:stretch>
        </p:blipFill>
        <p:spPr bwMode="auto">
          <a:xfrm>
            <a:off x="5724128" y="404665"/>
            <a:ext cx="3027864" cy="1405794"/>
          </a:xfrm>
          <a:prstGeom prst="rect">
            <a:avLst/>
          </a:prstGeom>
          <a:noFill/>
          <a:ln w="9525">
            <a:noFill/>
            <a:miter lim="800000"/>
            <a:headEnd/>
            <a:tailEnd/>
          </a:ln>
        </p:spPr>
      </p:pic>
      <p:sp>
        <p:nvSpPr>
          <p:cNvPr id="8" name="Rectangle 7"/>
          <p:cNvSpPr/>
          <p:nvPr/>
        </p:nvSpPr>
        <p:spPr>
          <a:xfrm>
            <a:off x="5292080" y="6093296"/>
            <a:ext cx="3739620" cy="369332"/>
          </a:xfrm>
          <a:prstGeom prst="rect">
            <a:avLst/>
          </a:prstGeom>
        </p:spPr>
        <p:txBody>
          <a:bodyPr wrap="square">
            <a:spAutoFit/>
          </a:bodyPr>
          <a:lstStyle/>
          <a:p>
            <a:r>
              <a:rPr lang="en-GB" dirty="0" smtClean="0"/>
              <a:t>www.transcriptioncity.co.uk</a:t>
            </a:r>
            <a:endParaRPr lang="en-GB" dirty="0"/>
          </a:p>
        </p:txBody>
      </p:sp>
      <p:sp>
        <p:nvSpPr>
          <p:cNvPr id="10" name="Rectangle 9"/>
          <p:cNvSpPr/>
          <p:nvPr/>
        </p:nvSpPr>
        <p:spPr>
          <a:xfrm>
            <a:off x="683568" y="3645024"/>
            <a:ext cx="7920880" cy="584775"/>
          </a:xfrm>
          <a:prstGeom prst="rect">
            <a:avLst/>
          </a:prstGeom>
        </p:spPr>
        <p:txBody>
          <a:bodyPr wrap="square">
            <a:spAutoFit/>
          </a:bodyPr>
          <a:lstStyle/>
          <a:p>
            <a:pPr marL="0" lvl="1"/>
            <a:r>
              <a:rPr lang="en-GB" sz="1600" dirty="0" smtClean="0">
                <a:solidFill>
                  <a:schemeClr val="bg2">
                    <a:lumMod val="25000"/>
                  </a:schemeClr>
                </a:solidFill>
              </a:rPr>
              <a:t>Turnaround times are calculated from the time a file is received, along with client registration and confirmation to begin work. </a:t>
            </a:r>
            <a:endParaRPr lang="en-GB" sz="1600" dirty="0" smtClean="0">
              <a:solidFill>
                <a:schemeClr val="bg2">
                  <a:lumMod val="25000"/>
                </a:schemeClr>
              </a:solidFill>
            </a:endParaRPr>
          </a:p>
        </p:txBody>
      </p:sp>
      <p:sp>
        <p:nvSpPr>
          <p:cNvPr id="12" name="TextBox 11"/>
          <p:cNvSpPr txBox="1"/>
          <p:nvPr/>
        </p:nvSpPr>
        <p:spPr>
          <a:xfrm>
            <a:off x="2339752" y="6453336"/>
            <a:ext cx="184731" cy="369332"/>
          </a:xfrm>
          <a:prstGeom prst="rect">
            <a:avLst/>
          </a:prstGeom>
          <a:noFill/>
        </p:spPr>
        <p:txBody>
          <a:bodyPr wrap="none" rtlCol="0">
            <a:spAutoFit/>
          </a:bodyPr>
          <a:lstStyle/>
          <a:p>
            <a:endParaRPr lang="en-GB" dirty="0"/>
          </a:p>
        </p:txBody>
      </p:sp>
      <p:sp>
        <p:nvSpPr>
          <p:cNvPr id="16" name="Rectangle 15"/>
          <p:cNvSpPr/>
          <p:nvPr/>
        </p:nvSpPr>
        <p:spPr>
          <a:xfrm>
            <a:off x="683568" y="4293096"/>
            <a:ext cx="7920880" cy="584775"/>
          </a:xfrm>
          <a:prstGeom prst="rect">
            <a:avLst/>
          </a:prstGeom>
        </p:spPr>
        <p:txBody>
          <a:bodyPr wrap="square">
            <a:spAutoFit/>
          </a:bodyPr>
          <a:lstStyle/>
          <a:p>
            <a:pPr marL="0" lvl="1"/>
            <a:r>
              <a:rPr lang="en-GB" sz="1600" dirty="0" smtClean="0">
                <a:solidFill>
                  <a:schemeClr val="bg2">
                    <a:lumMod val="25000"/>
                  </a:schemeClr>
                </a:solidFill>
              </a:rPr>
              <a:t>Turnaround times for transcription services can be expedited more easily than for translation services, with a turnaround as little as four hours. </a:t>
            </a:r>
            <a:endParaRPr lang="en-GB" sz="1600" dirty="0" smtClean="0">
              <a:solidFill>
                <a:schemeClr val="bg2">
                  <a:lumMod val="25000"/>
                </a:schemeClr>
              </a:solidFill>
            </a:endParaRPr>
          </a:p>
        </p:txBody>
      </p:sp>
      <p:sp>
        <p:nvSpPr>
          <p:cNvPr id="17" name="TextBox 16"/>
          <p:cNvSpPr txBox="1"/>
          <p:nvPr/>
        </p:nvSpPr>
        <p:spPr>
          <a:xfrm>
            <a:off x="683568" y="4941168"/>
            <a:ext cx="7920879" cy="1107996"/>
          </a:xfrm>
          <a:prstGeom prst="rect">
            <a:avLst/>
          </a:prstGeom>
          <a:noFill/>
        </p:spPr>
        <p:txBody>
          <a:bodyPr wrap="square" rtlCol="0">
            <a:spAutoFit/>
          </a:bodyPr>
          <a:lstStyle/>
          <a:p>
            <a:pPr marL="0" lvl="1"/>
            <a:r>
              <a:rPr lang="en-GB" sz="1600" dirty="0" smtClean="0">
                <a:solidFill>
                  <a:schemeClr val="bg2">
                    <a:lumMod val="25000"/>
                  </a:schemeClr>
                </a:solidFill>
              </a:rPr>
              <a:t>Translation services have an urgent turnaround of a minimum of 24 hours, as translations include extra proofreading and often more than one linguist working on each file. </a:t>
            </a:r>
          </a:p>
          <a:p>
            <a:endParaRPr lang="en-GB"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wipe(down)">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6">
                                            <p:txEl>
                                              <p:pRg st="0" end="0"/>
                                            </p:txEl>
                                          </p:spTgt>
                                        </p:tgtEl>
                                        <p:attrNameLst>
                                          <p:attrName>style.visibility</p:attrName>
                                        </p:attrNameLst>
                                      </p:cBhvr>
                                      <p:to>
                                        <p:strVal val="visible"/>
                                      </p:to>
                                    </p:set>
                                    <p:animEffect transition="in" filter="wipe(down)">
                                      <p:cBhvr>
                                        <p:cTn id="12" dur="500"/>
                                        <p:tgtEl>
                                          <p:spTgt spid="1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7">
                                            <p:txEl>
                                              <p:pRg st="0" end="0"/>
                                            </p:txEl>
                                          </p:spTgt>
                                        </p:tgtEl>
                                        <p:attrNameLst>
                                          <p:attrName>style.visibility</p:attrName>
                                        </p:attrNameLst>
                                      </p:cBhvr>
                                      <p:to>
                                        <p:strVal val="visible"/>
                                      </p:to>
                                    </p:set>
                                    <p:animEffect transition="in" filter="wipe(down)">
                                      <p:cBhvr>
                                        <p:cTn id="17" dur="500"/>
                                        <p:tgtEl>
                                          <p:spTgt spid="1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allAtOnce"/>
      <p:bldP spid="16" grpId="0" build="allAtOnce"/>
      <p:bldP spid="17"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764704"/>
            <a:ext cx="5472608" cy="830997"/>
          </a:xfrm>
          <a:prstGeom prst="rect">
            <a:avLst/>
          </a:prstGeom>
        </p:spPr>
        <p:txBody>
          <a:bodyPr wrap="square">
            <a:spAutoFit/>
          </a:bodyPr>
          <a:lstStyle/>
          <a:p>
            <a:pPr algn="ctr"/>
            <a:r>
              <a:rPr lang="en-GB" sz="4600" b="1" cap="none" spc="0" dirty="0" smtClean="0">
                <a:ln w="12700">
                  <a:solidFill>
                    <a:schemeClr val="tx1">
                      <a:lumMod val="85000"/>
                      <a:lumOff val="15000"/>
                    </a:schemeClr>
                  </a:solidFill>
                  <a:prstDash val="solid"/>
                </a:ln>
                <a:solidFill>
                  <a:schemeClr val="bg2">
                    <a:lumMod val="75000"/>
                  </a:schemeClr>
                </a:solidFill>
                <a:effectLst>
                  <a:outerShdw blurRad="41275" dist="20320" dir="1800000" algn="tl" rotWithShape="0">
                    <a:srgbClr val="000000">
                      <a:alpha val="40000"/>
                    </a:srgbClr>
                  </a:outerShdw>
                </a:effectLst>
              </a:rPr>
              <a:t>Opening Hours</a:t>
            </a:r>
            <a:endParaRPr lang="en-GB" sz="4600" b="1" cap="none" spc="0" dirty="0">
              <a:ln w="12700">
                <a:solidFill>
                  <a:schemeClr val="tx1">
                    <a:lumMod val="85000"/>
                    <a:lumOff val="15000"/>
                  </a:schemeClr>
                </a:solidFill>
                <a:prstDash val="solid"/>
              </a:ln>
              <a:solidFill>
                <a:schemeClr val="bg2">
                  <a:lumMod val="75000"/>
                </a:schemeClr>
              </a:solidFill>
              <a:effectLst>
                <a:outerShdw blurRad="41275" dist="20320" dir="1800000" algn="tl" rotWithShape="0">
                  <a:srgbClr val="000000">
                    <a:alpha val="40000"/>
                  </a:srgbClr>
                </a:outerShdw>
              </a:effectLst>
            </a:endParaRPr>
          </a:p>
        </p:txBody>
      </p:sp>
      <p:sp>
        <p:nvSpPr>
          <p:cNvPr id="11" name="TextBox 10"/>
          <p:cNvSpPr txBox="1"/>
          <p:nvPr/>
        </p:nvSpPr>
        <p:spPr>
          <a:xfrm>
            <a:off x="571472" y="1857364"/>
            <a:ext cx="7715304" cy="4647426"/>
          </a:xfrm>
          <a:prstGeom prst="rect">
            <a:avLst/>
          </a:prstGeom>
          <a:noFill/>
        </p:spPr>
        <p:txBody>
          <a:bodyPr wrap="square" rtlCol="0">
            <a:spAutoFit/>
          </a:bodyPr>
          <a:lstStyle/>
          <a:p>
            <a:r>
              <a:rPr lang="en-GB" sz="1600" dirty="0" smtClean="0">
                <a:solidFill>
                  <a:schemeClr val="bg2">
                    <a:lumMod val="25000"/>
                  </a:schemeClr>
                </a:solidFill>
              </a:rPr>
              <a:t>At Transcription City, for your transcription service and translation service needs, we are open 24 hours per day, seven days per week.</a:t>
            </a:r>
            <a:endParaRPr lang="en-GB" sz="1600" b="1" dirty="0" smtClean="0">
              <a:solidFill>
                <a:schemeClr val="bg2">
                  <a:lumMod val="25000"/>
                </a:schemeClr>
              </a:solidFill>
            </a:endParaRPr>
          </a:p>
          <a:p>
            <a:endParaRPr lang="en-GB" sz="1600" dirty="0" smtClean="0">
              <a:solidFill>
                <a:schemeClr val="bg2">
                  <a:lumMod val="25000"/>
                </a:schemeClr>
              </a:solidFill>
            </a:endParaRPr>
          </a:p>
          <a:p>
            <a:endParaRPr lang="en-GB" sz="1600" dirty="0" smtClean="0">
              <a:solidFill>
                <a:schemeClr val="bg2">
                  <a:lumMod val="25000"/>
                </a:schemeClr>
              </a:solidFill>
            </a:endParaRPr>
          </a:p>
          <a:p>
            <a:endParaRPr lang="en-GB" sz="1600" dirty="0" smtClean="0">
              <a:solidFill>
                <a:schemeClr val="bg2">
                  <a:lumMod val="25000"/>
                </a:schemeClr>
              </a:solidFill>
            </a:endParaRPr>
          </a:p>
          <a:p>
            <a:r>
              <a:rPr lang="en-GB" sz="1600" dirty="0" smtClean="0">
                <a:solidFill>
                  <a:schemeClr val="bg2">
                    <a:lumMod val="25000"/>
                  </a:schemeClr>
                </a:solidFill>
              </a:rPr>
              <a:t>We hire transcriptionists and translators around</a:t>
            </a:r>
          </a:p>
          <a:p>
            <a:r>
              <a:rPr lang="en-GB" sz="1600" dirty="0" smtClean="0">
                <a:solidFill>
                  <a:schemeClr val="bg2">
                    <a:lumMod val="25000"/>
                  </a:schemeClr>
                </a:solidFill>
              </a:rPr>
              <a:t>the clock and around the globe to be sure that </a:t>
            </a:r>
          </a:p>
          <a:p>
            <a:r>
              <a:rPr lang="en-GB" sz="1600" dirty="0" smtClean="0">
                <a:solidFill>
                  <a:schemeClr val="bg2">
                    <a:lumMod val="25000"/>
                  </a:schemeClr>
                </a:solidFill>
              </a:rPr>
              <a:t>your projects always arrive on time.</a:t>
            </a:r>
          </a:p>
          <a:p>
            <a:endParaRPr lang="en-GB" sz="1600" dirty="0" smtClean="0">
              <a:solidFill>
                <a:schemeClr val="bg2">
                  <a:lumMod val="25000"/>
                </a:schemeClr>
              </a:solidFill>
            </a:endParaRPr>
          </a:p>
          <a:p>
            <a:endParaRPr lang="en-GB" sz="1600" dirty="0" smtClean="0">
              <a:solidFill>
                <a:schemeClr val="bg2">
                  <a:lumMod val="25000"/>
                </a:schemeClr>
              </a:solidFill>
            </a:endParaRPr>
          </a:p>
          <a:p>
            <a:endParaRPr lang="en-GB" sz="1600" dirty="0" smtClean="0">
              <a:solidFill>
                <a:schemeClr val="bg2">
                  <a:lumMod val="25000"/>
                </a:schemeClr>
              </a:solidFill>
            </a:endParaRPr>
          </a:p>
          <a:p>
            <a:endParaRPr lang="en-GB" sz="1600" dirty="0" smtClean="0">
              <a:solidFill>
                <a:schemeClr val="bg2">
                  <a:lumMod val="25000"/>
                </a:schemeClr>
              </a:solidFill>
            </a:endParaRPr>
          </a:p>
          <a:p>
            <a:r>
              <a:rPr lang="en-GB" sz="1600" dirty="0" smtClean="0">
                <a:solidFill>
                  <a:schemeClr val="bg2">
                    <a:lumMod val="25000"/>
                  </a:schemeClr>
                </a:solidFill>
              </a:rPr>
              <a:t>We are closed for business on Christmas Day and Boxing day but remain open every other day of the year. </a:t>
            </a:r>
            <a:endParaRPr lang="en-GB" sz="1600" dirty="0" smtClean="0"/>
          </a:p>
          <a:p>
            <a:endParaRPr lang="en-GB" dirty="0"/>
          </a:p>
          <a:p>
            <a:endParaRPr lang="en-GB" dirty="0" smtClean="0"/>
          </a:p>
          <a:p>
            <a:endParaRPr lang="en-GB" dirty="0"/>
          </a:p>
          <a:p>
            <a:endParaRPr lang="en-GB" dirty="0"/>
          </a:p>
        </p:txBody>
      </p:sp>
      <p:pic>
        <p:nvPicPr>
          <p:cNvPr id="19457" name="Picture 1" descr="C:\Users\Jodene\Desktop\Transcription-services-video-transcription-services-audio-transcription-services-interview-transcription-services-online-transcription-services-foreign-l.jpg"/>
          <p:cNvPicPr>
            <a:picLocks noChangeAspect="1" noChangeArrowheads="1"/>
          </p:cNvPicPr>
          <p:nvPr/>
        </p:nvPicPr>
        <p:blipFill>
          <a:blip r:embed="rId2" cstate="print"/>
          <a:srcRect/>
          <a:stretch>
            <a:fillRect/>
          </a:stretch>
        </p:blipFill>
        <p:spPr bwMode="auto">
          <a:xfrm>
            <a:off x="5796136" y="2708920"/>
            <a:ext cx="2304256" cy="1820200"/>
          </a:xfrm>
          <a:prstGeom prst="rect">
            <a:avLst/>
          </a:prstGeom>
          <a:ln>
            <a:noFill/>
          </a:ln>
          <a:effectLst>
            <a:outerShdw blurRad="292100" dist="139700" dir="2700000" algn="tl" rotWithShape="0">
              <a:srgbClr val="333333">
                <a:alpha val="65000"/>
              </a:srgbClr>
            </a:outerShdw>
          </a:effectLst>
        </p:spPr>
      </p:pic>
      <p:pic>
        <p:nvPicPr>
          <p:cNvPr id="12" name="Picture 7"/>
          <p:cNvPicPr>
            <a:picLocks noChangeAspect="1" noChangeArrowheads="1"/>
          </p:cNvPicPr>
          <p:nvPr/>
        </p:nvPicPr>
        <p:blipFill>
          <a:blip r:embed="rId3" cstate="print"/>
          <a:srcRect/>
          <a:stretch>
            <a:fillRect/>
          </a:stretch>
        </p:blipFill>
        <p:spPr bwMode="auto">
          <a:xfrm>
            <a:off x="5724128" y="404665"/>
            <a:ext cx="3027864" cy="1405794"/>
          </a:xfrm>
          <a:prstGeom prst="rect">
            <a:avLst/>
          </a:prstGeom>
          <a:noFill/>
          <a:ln w="9525">
            <a:noFill/>
            <a:miter lim="800000"/>
            <a:headEnd/>
            <a:tailEnd/>
          </a:ln>
        </p:spPr>
      </p:pic>
      <p:sp>
        <p:nvSpPr>
          <p:cNvPr id="7" name="Rectangle 6"/>
          <p:cNvSpPr/>
          <p:nvPr/>
        </p:nvSpPr>
        <p:spPr>
          <a:xfrm>
            <a:off x="5292080" y="6093296"/>
            <a:ext cx="3739620" cy="646331"/>
          </a:xfrm>
          <a:prstGeom prst="rect">
            <a:avLst/>
          </a:prstGeom>
        </p:spPr>
        <p:txBody>
          <a:bodyPr wrap="square">
            <a:spAutoFit/>
          </a:bodyPr>
          <a:lstStyle/>
          <a:p>
            <a:r>
              <a:rPr lang="en-GB" dirty="0" smtClean="0"/>
              <a:t>www.transcriptioncity.co.uk</a:t>
            </a:r>
          </a:p>
          <a:p>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9552" y="714356"/>
            <a:ext cx="4104456" cy="830997"/>
          </a:xfrm>
          <a:prstGeom prst="rect">
            <a:avLst/>
          </a:prstGeom>
        </p:spPr>
        <p:txBody>
          <a:bodyPr wrap="square">
            <a:spAutoFit/>
          </a:bodyPr>
          <a:lstStyle/>
          <a:p>
            <a:pPr algn="ctr"/>
            <a:r>
              <a:rPr lang="en-GB" sz="4800" b="1" cap="none" spc="0" dirty="0" smtClean="0">
                <a:ln w="12700">
                  <a:solidFill>
                    <a:schemeClr val="tx1">
                      <a:lumMod val="85000"/>
                      <a:lumOff val="15000"/>
                    </a:schemeClr>
                  </a:solidFill>
                  <a:prstDash val="solid"/>
                </a:ln>
                <a:solidFill>
                  <a:schemeClr val="bg2">
                    <a:lumMod val="75000"/>
                  </a:schemeClr>
                </a:solidFill>
                <a:effectLst>
                  <a:outerShdw blurRad="41275" dist="20320" dir="1800000" algn="tl" rotWithShape="0">
                    <a:srgbClr val="000000">
                      <a:alpha val="40000"/>
                    </a:srgbClr>
                  </a:outerShdw>
                </a:effectLst>
              </a:rPr>
              <a:t>Locations</a:t>
            </a:r>
            <a:endParaRPr lang="en-GB" sz="4800" b="1" cap="none" spc="0" dirty="0">
              <a:ln w="12700">
                <a:solidFill>
                  <a:schemeClr val="tx1">
                    <a:lumMod val="85000"/>
                    <a:lumOff val="15000"/>
                  </a:schemeClr>
                </a:solidFill>
                <a:prstDash val="solid"/>
              </a:ln>
              <a:solidFill>
                <a:schemeClr val="bg2">
                  <a:lumMod val="75000"/>
                </a:schemeClr>
              </a:solidFill>
              <a:effectLst>
                <a:outerShdw blurRad="41275" dist="20320" dir="1800000" algn="tl" rotWithShape="0">
                  <a:srgbClr val="000000">
                    <a:alpha val="40000"/>
                  </a:srgbClr>
                </a:outerShdw>
              </a:effectLst>
            </a:endParaRPr>
          </a:p>
        </p:txBody>
      </p:sp>
      <p:pic>
        <p:nvPicPr>
          <p:cNvPr id="18436" name="Picture 4" descr="http://i2.wp.com/www.transcriptioncity.co.uk/wp-content/uploads/2011/12/Academic-Transcription-.jpg"/>
          <p:cNvPicPr>
            <a:picLocks noChangeAspect="1" noChangeArrowheads="1"/>
          </p:cNvPicPr>
          <p:nvPr/>
        </p:nvPicPr>
        <p:blipFill>
          <a:blip r:embed="rId2" cstate="print"/>
          <a:srcRect/>
          <a:stretch>
            <a:fillRect/>
          </a:stretch>
        </p:blipFill>
        <p:spPr bwMode="auto">
          <a:xfrm>
            <a:off x="5652120" y="2822739"/>
            <a:ext cx="2592289" cy="2118429"/>
          </a:xfrm>
          <a:prstGeom prst="rect">
            <a:avLst/>
          </a:prstGeom>
          <a:ln>
            <a:noFill/>
          </a:ln>
          <a:effectLst>
            <a:outerShdw blurRad="292100" dist="139700" dir="2700000" algn="tl" rotWithShape="0">
              <a:srgbClr val="333333">
                <a:alpha val="65000"/>
              </a:srgbClr>
            </a:outerShdw>
          </a:effectLst>
        </p:spPr>
      </p:pic>
      <p:pic>
        <p:nvPicPr>
          <p:cNvPr id="14" name="Picture 7"/>
          <p:cNvPicPr>
            <a:picLocks noChangeAspect="1" noChangeArrowheads="1"/>
          </p:cNvPicPr>
          <p:nvPr/>
        </p:nvPicPr>
        <p:blipFill>
          <a:blip r:embed="rId3" cstate="print"/>
          <a:srcRect/>
          <a:stretch>
            <a:fillRect/>
          </a:stretch>
        </p:blipFill>
        <p:spPr bwMode="auto">
          <a:xfrm>
            <a:off x="5724128" y="404665"/>
            <a:ext cx="3027864" cy="1405794"/>
          </a:xfrm>
          <a:prstGeom prst="rect">
            <a:avLst/>
          </a:prstGeom>
          <a:noFill/>
          <a:ln w="9525">
            <a:noFill/>
            <a:miter lim="800000"/>
            <a:headEnd/>
            <a:tailEnd/>
          </a:ln>
        </p:spPr>
      </p:pic>
      <p:sp>
        <p:nvSpPr>
          <p:cNvPr id="15" name="Rectangle 14"/>
          <p:cNvSpPr/>
          <p:nvPr/>
        </p:nvSpPr>
        <p:spPr>
          <a:xfrm>
            <a:off x="899592" y="2132856"/>
            <a:ext cx="4572000" cy="3231654"/>
          </a:xfrm>
          <a:prstGeom prst="rect">
            <a:avLst/>
          </a:prstGeom>
        </p:spPr>
        <p:txBody>
          <a:bodyPr>
            <a:spAutoFit/>
          </a:bodyPr>
          <a:lstStyle/>
          <a:p>
            <a:pPr algn="ctr">
              <a:lnSpc>
                <a:spcPct val="150000"/>
              </a:lnSpc>
            </a:pPr>
            <a:r>
              <a:rPr lang="en-GB" b="1" u="sng" dirty="0" smtClean="0">
                <a:solidFill>
                  <a:schemeClr val="bg2">
                    <a:lumMod val="25000"/>
                  </a:schemeClr>
                </a:solidFill>
              </a:rPr>
              <a:t>London Office: </a:t>
            </a:r>
          </a:p>
          <a:p>
            <a:pPr algn="ctr"/>
            <a:endParaRPr lang="en-GB" dirty="0" smtClean="0">
              <a:solidFill>
                <a:schemeClr val="bg2">
                  <a:lumMod val="50000"/>
                </a:schemeClr>
              </a:solidFill>
            </a:endParaRPr>
          </a:p>
          <a:p>
            <a:pPr algn="ctr"/>
            <a:r>
              <a:rPr lang="en-GB" sz="1600" b="1" dirty="0" smtClean="0">
                <a:solidFill>
                  <a:schemeClr val="bg2">
                    <a:lumMod val="50000"/>
                  </a:schemeClr>
                </a:solidFill>
              </a:rPr>
              <a:t>Translation City</a:t>
            </a:r>
          </a:p>
          <a:p>
            <a:pPr algn="ctr"/>
            <a:r>
              <a:rPr lang="en-GB" sz="1600" dirty="0" smtClean="0">
                <a:solidFill>
                  <a:schemeClr val="bg2">
                    <a:lumMod val="50000"/>
                  </a:schemeClr>
                </a:solidFill>
              </a:rPr>
              <a:t>33 </a:t>
            </a:r>
            <a:r>
              <a:rPr lang="en-GB" sz="1600" dirty="0" err="1" smtClean="0">
                <a:solidFill>
                  <a:schemeClr val="bg2">
                    <a:lumMod val="50000"/>
                  </a:schemeClr>
                </a:solidFill>
              </a:rPr>
              <a:t>Noyna</a:t>
            </a:r>
            <a:r>
              <a:rPr lang="en-GB" sz="1600" dirty="0" smtClean="0">
                <a:solidFill>
                  <a:schemeClr val="bg2">
                    <a:lumMod val="50000"/>
                  </a:schemeClr>
                </a:solidFill>
              </a:rPr>
              <a:t> Road, Balham, London SW17 7PQ</a:t>
            </a:r>
          </a:p>
          <a:p>
            <a:pPr algn="ctr"/>
            <a:endParaRPr lang="en-GB" dirty="0" smtClean="0">
              <a:solidFill>
                <a:schemeClr val="bg2">
                  <a:lumMod val="50000"/>
                </a:schemeClr>
              </a:solidFill>
            </a:endParaRPr>
          </a:p>
          <a:p>
            <a:pPr algn="ctr">
              <a:lnSpc>
                <a:spcPct val="150000"/>
              </a:lnSpc>
            </a:pPr>
            <a:r>
              <a:rPr lang="en-GB" b="1" u="sng" dirty="0" smtClean="0">
                <a:solidFill>
                  <a:schemeClr val="bg2">
                    <a:lumMod val="25000"/>
                  </a:schemeClr>
                </a:solidFill>
              </a:rPr>
              <a:t>Kent Office:</a:t>
            </a:r>
          </a:p>
          <a:p>
            <a:pPr algn="ctr"/>
            <a:endParaRPr lang="en-GB" dirty="0" smtClean="0">
              <a:solidFill>
                <a:schemeClr val="bg2">
                  <a:lumMod val="50000"/>
                </a:schemeClr>
              </a:solidFill>
            </a:endParaRPr>
          </a:p>
          <a:p>
            <a:pPr algn="ctr"/>
            <a:r>
              <a:rPr lang="en-GB" sz="1600" b="1" dirty="0" smtClean="0">
                <a:solidFill>
                  <a:schemeClr val="bg2">
                    <a:lumMod val="50000"/>
                  </a:schemeClr>
                </a:solidFill>
              </a:rPr>
              <a:t>Translation City</a:t>
            </a:r>
          </a:p>
          <a:p>
            <a:pPr algn="ctr"/>
            <a:r>
              <a:rPr lang="en-GB" sz="1600" dirty="0" smtClean="0">
                <a:solidFill>
                  <a:schemeClr val="bg2">
                    <a:lumMod val="50000"/>
                  </a:schemeClr>
                </a:solidFill>
              </a:rPr>
              <a:t>23 </a:t>
            </a:r>
            <a:r>
              <a:rPr lang="en-GB" sz="1600" dirty="0" err="1" smtClean="0">
                <a:solidFill>
                  <a:schemeClr val="bg2">
                    <a:lumMod val="50000"/>
                  </a:schemeClr>
                </a:solidFill>
              </a:rPr>
              <a:t>Walsham</a:t>
            </a:r>
            <a:r>
              <a:rPr lang="en-GB" sz="1600" dirty="0" smtClean="0">
                <a:solidFill>
                  <a:schemeClr val="bg2">
                    <a:lumMod val="50000"/>
                  </a:schemeClr>
                </a:solidFill>
              </a:rPr>
              <a:t> Road, </a:t>
            </a:r>
            <a:r>
              <a:rPr lang="en-GB" sz="1600" dirty="0" err="1" smtClean="0">
                <a:solidFill>
                  <a:schemeClr val="bg2">
                    <a:lumMod val="50000"/>
                  </a:schemeClr>
                </a:solidFill>
              </a:rPr>
              <a:t>Walderslade</a:t>
            </a:r>
            <a:r>
              <a:rPr lang="en-GB" sz="1600" dirty="0" smtClean="0">
                <a:solidFill>
                  <a:schemeClr val="bg2">
                    <a:lumMod val="50000"/>
                  </a:schemeClr>
                </a:solidFill>
              </a:rPr>
              <a:t>, Kent ME5 9HX</a:t>
            </a:r>
          </a:p>
        </p:txBody>
      </p:sp>
      <p:sp>
        <p:nvSpPr>
          <p:cNvPr id="7" name="Rectangle 6"/>
          <p:cNvSpPr/>
          <p:nvPr/>
        </p:nvSpPr>
        <p:spPr>
          <a:xfrm>
            <a:off x="5292080" y="6093296"/>
            <a:ext cx="3739620" cy="646331"/>
          </a:xfrm>
          <a:prstGeom prst="rect">
            <a:avLst/>
          </a:prstGeom>
        </p:spPr>
        <p:txBody>
          <a:bodyPr wrap="square">
            <a:spAutoFit/>
          </a:bodyPr>
          <a:lstStyle/>
          <a:p>
            <a:r>
              <a:rPr lang="en-GB" dirty="0" smtClean="0"/>
              <a:t>www.transcriptioncity.co.uk</a:t>
            </a:r>
          </a:p>
          <a:p>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77735" y="642918"/>
            <a:ext cx="3916458" cy="830997"/>
          </a:xfrm>
          <a:prstGeom prst="rect">
            <a:avLst/>
          </a:prstGeom>
        </p:spPr>
        <p:txBody>
          <a:bodyPr wrap="none">
            <a:spAutoFit/>
          </a:bodyPr>
          <a:lstStyle/>
          <a:p>
            <a:pPr algn="ctr"/>
            <a:r>
              <a:rPr lang="en-GB" sz="4800" b="1" cap="none" spc="0" dirty="0" smtClean="0">
                <a:ln w="12700">
                  <a:solidFill>
                    <a:schemeClr val="tx1">
                      <a:lumMod val="85000"/>
                      <a:lumOff val="15000"/>
                    </a:schemeClr>
                  </a:solidFill>
                  <a:prstDash val="solid"/>
                </a:ln>
                <a:solidFill>
                  <a:schemeClr val="bg2">
                    <a:lumMod val="75000"/>
                  </a:schemeClr>
                </a:solidFill>
                <a:effectLst>
                  <a:outerShdw blurRad="41275" dist="20320" dir="1800000" algn="tl" rotWithShape="0">
                    <a:srgbClr val="000000">
                      <a:alpha val="40000"/>
                    </a:srgbClr>
                  </a:outerShdw>
                </a:effectLst>
              </a:rPr>
              <a:t>Languages</a:t>
            </a:r>
            <a:endParaRPr lang="en-GB" sz="4800" b="1" cap="none" spc="0" dirty="0">
              <a:ln w="12700">
                <a:solidFill>
                  <a:schemeClr val="tx1">
                    <a:lumMod val="85000"/>
                    <a:lumOff val="15000"/>
                  </a:schemeClr>
                </a:solidFill>
                <a:prstDash val="solid"/>
              </a:ln>
              <a:solidFill>
                <a:schemeClr val="bg2">
                  <a:lumMod val="75000"/>
                </a:schemeClr>
              </a:solidFill>
              <a:effectLst>
                <a:outerShdw blurRad="41275" dist="20320" dir="1800000" algn="tl" rotWithShape="0">
                  <a:srgbClr val="000000">
                    <a:alpha val="40000"/>
                  </a:srgbClr>
                </a:outerShdw>
              </a:effectLst>
            </a:endParaRPr>
          </a:p>
        </p:txBody>
      </p:sp>
      <p:sp>
        <p:nvSpPr>
          <p:cNvPr id="8" name="TextBox 7"/>
          <p:cNvSpPr txBox="1"/>
          <p:nvPr/>
        </p:nvSpPr>
        <p:spPr>
          <a:xfrm>
            <a:off x="642910" y="1928802"/>
            <a:ext cx="7143800" cy="1323439"/>
          </a:xfrm>
          <a:prstGeom prst="rect">
            <a:avLst/>
          </a:prstGeom>
          <a:noFill/>
        </p:spPr>
        <p:txBody>
          <a:bodyPr wrap="square" rtlCol="0">
            <a:spAutoFit/>
          </a:bodyPr>
          <a:lstStyle/>
          <a:p>
            <a:r>
              <a:rPr lang="en-GB" sz="1600" dirty="0" smtClean="0">
                <a:solidFill>
                  <a:schemeClr val="bg2">
                    <a:lumMod val="25000"/>
                  </a:schemeClr>
                </a:solidFill>
              </a:rPr>
              <a:t>At Translation City, we cover a range of different languages for all of your translation service needs. We employ highly qualified, experienced linguists with at least five years translation experience within their chosen specialism,  working on translations in the following languages: </a:t>
            </a:r>
            <a:endParaRPr lang="en-GB" sz="1600" dirty="0"/>
          </a:p>
        </p:txBody>
      </p:sp>
      <p:pic>
        <p:nvPicPr>
          <p:cNvPr id="15361" name="Picture 1" descr="C:\Users\Jodene\Desktop\Translation-Services.jpg"/>
          <p:cNvPicPr>
            <a:picLocks noChangeAspect="1" noChangeArrowheads="1"/>
          </p:cNvPicPr>
          <p:nvPr/>
        </p:nvPicPr>
        <p:blipFill>
          <a:blip r:embed="rId2" cstate="print"/>
          <a:srcRect/>
          <a:stretch>
            <a:fillRect/>
          </a:stretch>
        </p:blipFill>
        <p:spPr bwMode="auto">
          <a:xfrm>
            <a:off x="4283968" y="3355990"/>
            <a:ext cx="2880320" cy="2305258"/>
          </a:xfrm>
          <a:prstGeom prst="rect">
            <a:avLst/>
          </a:prstGeom>
          <a:ln>
            <a:noFill/>
          </a:ln>
          <a:effectLst>
            <a:outerShdw blurRad="292100" dist="139700" dir="2700000" algn="tl" rotWithShape="0">
              <a:srgbClr val="333333">
                <a:alpha val="65000"/>
              </a:srgbClr>
            </a:outerShdw>
          </a:effectLst>
        </p:spPr>
      </p:pic>
      <p:pic>
        <p:nvPicPr>
          <p:cNvPr id="12" name="Picture 7"/>
          <p:cNvPicPr>
            <a:picLocks noChangeAspect="1" noChangeArrowheads="1"/>
          </p:cNvPicPr>
          <p:nvPr/>
        </p:nvPicPr>
        <p:blipFill>
          <a:blip r:embed="rId3" cstate="print"/>
          <a:srcRect/>
          <a:stretch>
            <a:fillRect/>
          </a:stretch>
        </p:blipFill>
        <p:spPr bwMode="auto">
          <a:xfrm>
            <a:off x="5724128" y="404665"/>
            <a:ext cx="3027864" cy="1405794"/>
          </a:xfrm>
          <a:prstGeom prst="rect">
            <a:avLst/>
          </a:prstGeom>
          <a:noFill/>
          <a:ln w="9525">
            <a:noFill/>
            <a:miter lim="800000"/>
            <a:headEnd/>
            <a:tailEnd/>
          </a:ln>
        </p:spPr>
      </p:pic>
      <p:sp>
        <p:nvSpPr>
          <p:cNvPr id="7" name="Rectangle 6"/>
          <p:cNvSpPr/>
          <p:nvPr/>
        </p:nvSpPr>
        <p:spPr>
          <a:xfrm>
            <a:off x="5364088" y="6093296"/>
            <a:ext cx="3667612" cy="369332"/>
          </a:xfrm>
          <a:prstGeom prst="rect">
            <a:avLst/>
          </a:prstGeom>
        </p:spPr>
        <p:txBody>
          <a:bodyPr wrap="square">
            <a:spAutoFit/>
          </a:bodyPr>
          <a:lstStyle/>
          <a:p>
            <a:r>
              <a:rPr lang="en-GB" dirty="0" smtClean="0"/>
              <a:t>www.transcriptioncity.co.uk</a:t>
            </a:r>
            <a:endParaRPr lang="en-GB" dirty="0"/>
          </a:p>
        </p:txBody>
      </p:sp>
      <p:sp>
        <p:nvSpPr>
          <p:cNvPr id="9" name="TextBox 8"/>
          <p:cNvSpPr txBox="1"/>
          <p:nvPr/>
        </p:nvSpPr>
        <p:spPr>
          <a:xfrm>
            <a:off x="755576" y="3429000"/>
            <a:ext cx="3384376" cy="2339102"/>
          </a:xfrm>
          <a:prstGeom prst="rect">
            <a:avLst/>
          </a:prstGeom>
          <a:noFill/>
        </p:spPr>
        <p:txBody>
          <a:bodyPr wrap="square" rtlCol="0">
            <a:spAutoFit/>
          </a:bodyPr>
          <a:lstStyle/>
          <a:p>
            <a:pPr lvl="1">
              <a:buFont typeface="Arial" pitchFamily="34" charset="0"/>
              <a:buChar char="•"/>
            </a:pPr>
            <a:r>
              <a:rPr lang="en-GB" sz="1600" dirty="0" smtClean="0">
                <a:solidFill>
                  <a:schemeClr val="bg2">
                    <a:lumMod val="25000"/>
                  </a:schemeClr>
                </a:solidFill>
              </a:rPr>
              <a:t>English</a:t>
            </a:r>
          </a:p>
          <a:p>
            <a:pPr lvl="1">
              <a:buFont typeface="Arial" pitchFamily="34" charset="0"/>
              <a:buChar char="•"/>
            </a:pPr>
            <a:r>
              <a:rPr lang="en-GB" sz="1600" dirty="0" smtClean="0">
                <a:solidFill>
                  <a:schemeClr val="bg2">
                    <a:lumMod val="25000"/>
                  </a:schemeClr>
                </a:solidFill>
              </a:rPr>
              <a:t> French</a:t>
            </a:r>
          </a:p>
          <a:p>
            <a:pPr lvl="1">
              <a:buFont typeface="Arial" pitchFamily="34" charset="0"/>
              <a:buChar char="•"/>
            </a:pPr>
            <a:r>
              <a:rPr lang="en-GB" sz="1600" dirty="0" smtClean="0">
                <a:solidFill>
                  <a:schemeClr val="bg2">
                    <a:lumMod val="25000"/>
                  </a:schemeClr>
                </a:solidFill>
              </a:rPr>
              <a:t> German</a:t>
            </a:r>
          </a:p>
          <a:p>
            <a:pPr lvl="1">
              <a:buFont typeface="Arial" pitchFamily="34" charset="0"/>
              <a:buChar char="•"/>
            </a:pPr>
            <a:r>
              <a:rPr lang="en-GB" sz="1600" dirty="0" smtClean="0">
                <a:solidFill>
                  <a:schemeClr val="bg2">
                    <a:lumMod val="25000"/>
                  </a:schemeClr>
                </a:solidFill>
              </a:rPr>
              <a:t> Italian</a:t>
            </a:r>
          </a:p>
          <a:p>
            <a:pPr lvl="1">
              <a:buFont typeface="Arial" pitchFamily="34" charset="0"/>
              <a:buChar char="•"/>
            </a:pPr>
            <a:r>
              <a:rPr lang="en-GB" sz="1600" dirty="0" smtClean="0">
                <a:solidFill>
                  <a:schemeClr val="bg2">
                    <a:lumMod val="25000"/>
                  </a:schemeClr>
                </a:solidFill>
              </a:rPr>
              <a:t> Spanish</a:t>
            </a:r>
          </a:p>
          <a:p>
            <a:pPr lvl="1">
              <a:buFont typeface="Arial" pitchFamily="34" charset="0"/>
              <a:buChar char="•"/>
            </a:pPr>
            <a:r>
              <a:rPr lang="en-GB" sz="1600" dirty="0" smtClean="0">
                <a:solidFill>
                  <a:schemeClr val="bg2">
                    <a:lumMod val="25000"/>
                  </a:schemeClr>
                </a:solidFill>
              </a:rPr>
              <a:t> Greek</a:t>
            </a:r>
          </a:p>
          <a:p>
            <a:pPr lvl="1">
              <a:buFont typeface="Arial" pitchFamily="34" charset="0"/>
              <a:buChar char="•"/>
            </a:pPr>
            <a:r>
              <a:rPr lang="en-GB" sz="1600" dirty="0" smtClean="0">
                <a:solidFill>
                  <a:schemeClr val="bg2">
                    <a:lumMod val="25000"/>
                  </a:schemeClr>
                </a:solidFill>
              </a:rPr>
              <a:t> Chinese</a:t>
            </a:r>
          </a:p>
          <a:p>
            <a:pPr lvl="1">
              <a:buFont typeface="Arial" pitchFamily="34" charset="0"/>
              <a:buChar char="•"/>
            </a:pPr>
            <a:r>
              <a:rPr lang="en-GB" sz="1600" dirty="0" smtClean="0">
                <a:solidFill>
                  <a:schemeClr val="bg2">
                    <a:lumMod val="25000"/>
                  </a:schemeClr>
                </a:solidFill>
              </a:rPr>
              <a:t> ... And many more</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down)">
                                      <p:cBhvr>
                                        <p:cTn id="7" dur="500"/>
                                        <p:tgtEl>
                                          <p:spTgt spid="9">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9">
                                            <p:txEl>
                                              <p:pRg st="1" end="1"/>
                                            </p:txEl>
                                          </p:spTgt>
                                        </p:tgtEl>
                                        <p:attrNameLst>
                                          <p:attrName>style.visibility</p:attrName>
                                        </p:attrNameLst>
                                      </p:cBhvr>
                                      <p:to>
                                        <p:strVal val="visible"/>
                                      </p:to>
                                    </p:set>
                                    <p:animEffect transition="in" filter="wipe(down)">
                                      <p:cBhvr>
                                        <p:cTn id="10" dur="500"/>
                                        <p:tgtEl>
                                          <p:spTgt spid="9">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animEffect transition="in" filter="wipe(down)">
                                      <p:cBhvr>
                                        <p:cTn id="13" dur="500"/>
                                        <p:tgtEl>
                                          <p:spTgt spid="9">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9">
                                            <p:txEl>
                                              <p:pRg st="3" end="3"/>
                                            </p:txEl>
                                          </p:spTgt>
                                        </p:tgtEl>
                                        <p:attrNameLst>
                                          <p:attrName>style.visibility</p:attrName>
                                        </p:attrNameLst>
                                      </p:cBhvr>
                                      <p:to>
                                        <p:strVal val="visible"/>
                                      </p:to>
                                    </p:set>
                                    <p:animEffect transition="in" filter="wipe(down)">
                                      <p:cBhvr>
                                        <p:cTn id="16" dur="500"/>
                                        <p:tgtEl>
                                          <p:spTgt spid="9">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9">
                                            <p:txEl>
                                              <p:pRg st="4" end="4"/>
                                            </p:txEl>
                                          </p:spTgt>
                                        </p:tgtEl>
                                        <p:attrNameLst>
                                          <p:attrName>style.visibility</p:attrName>
                                        </p:attrNameLst>
                                      </p:cBhvr>
                                      <p:to>
                                        <p:strVal val="visible"/>
                                      </p:to>
                                    </p:set>
                                    <p:animEffect transition="in" filter="wipe(down)">
                                      <p:cBhvr>
                                        <p:cTn id="19" dur="500"/>
                                        <p:tgtEl>
                                          <p:spTgt spid="9">
                                            <p:txEl>
                                              <p:pRg st="4" end="4"/>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9">
                                            <p:txEl>
                                              <p:pRg st="5" end="5"/>
                                            </p:txEl>
                                          </p:spTgt>
                                        </p:tgtEl>
                                        <p:attrNameLst>
                                          <p:attrName>style.visibility</p:attrName>
                                        </p:attrNameLst>
                                      </p:cBhvr>
                                      <p:to>
                                        <p:strVal val="visible"/>
                                      </p:to>
                                    </p:set>
                                    <p:animEffect transition="in" filter="wipe(down)">
                                      <p:cBhvr>
                                        <p:cTn id="22" dur="500"/>
                                        <p:tgtEl>
                                          <p:spTgt spid="9">
                                            <p:txEl>
                                              <p:pRg st="5" end="5"/>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9">
                                            <p:txEl>
                                              <p:pRg st="6" end="6"/>
                                            </p:txEl>
                                          </p:spTgt>
                                        </p:tgtEl>
                                        <p:attrNameLst>
                                          <p:attrName>style.visibility</p:attrName>
                                        </p:attrNameLst>
                                      </p:cBhvr>
                                      <p:to>
                                        <p:strVal val="visible"/>
                                      </p:to>
                                    </p:set>
                                    <p:animEffect transition="in" filter="wipe(down)">
                                      <p:cBhvr>
                                        <p:cTn id="25" dur="500"/>
                                        <p:tgtEl>
                                          <p:spTgt spid="9">
                                            <p:txEl>
                                              <p:pRg st="6" end="6"/>
                                            </p:txEl>
                                          </p:spTgt>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9">
                                            <p:txEl>
                                              <p:pRg st="7" end="7"/>
                                            </p:txEl>
                                          </p:spTgt>
                                        </p:tgtEl>
                                        <p:attrNameLst>
                                          <p:attrName>style.visibility</p:attrName>
                                        </p:attrNameLst>
                                      </p:cBhvr>
                                      <p:to>
                                        <p:strVal val="visible"/>
                                      </p:to>
                                    </p:set>
                                    <p:animEffect transition="in" filter="wipe(down)">
                                      <p:cBhvr>
                                        <p:cTn id="28" dur="500"/>
                                        <p:tgtEl>
                                          <p:spTgt spid="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755576" y="3645024"/>
            <a:ext cx="7547259" cy="2092881"/>
          </a:xfrm>
          <a:prstGeom prst="rect">
            <a:avLst/>
          </a:prstGeom>
        </p:spPr>
        <p:txBody>
          <a:bodyPr wrap="none">
            <a:spAutoFit/>
          </a:bodyPr>
          <a:lstStyle/>
          <a:p>
            <a:pPr algn="ctr"/>
            <a:endParaRPr lang="en-GB" sz="5400" b="1" cap="none" spc="0" dirty="0" smtClean="0">
              <a:ln w="12700">
                <a:solidFill>
                  <a:schemeClr val="tx1">
                    <a:lumMod val="85000"/>
                    <a:lumOff val="15000"/>
                  </a:schemeClr>
                </a:solidFill>
                <a:prstDash val="solid"/>
              </a:ln>
              <a:solidFill>
                <a:schemeClr val="bg2">
                  <a:lumMod val="75000"/>
                </a:schemeClr>
              </a:solidFill>
              <a:effectLst>
                <a:outerShdw blurRad="41275" dist="20320" dir="1800000" algn="tl" rotWithShape="0">
                  <a:srgbClr val="000000">
                    <a:alpha val="40000"/>
                  </a:srgbClr>
                </a:outerShdw>
              </a:effectLst>
            </a:endParaRPr>
          </a:p>
          <a:p>
            <a:pPr algn="ctr"/>
            <a:endParaRPr lang="en-GB" sz="800" b="1" dirty="0" smtClean="0">
              <a:ln w="12700">
                <a:solidFill>
                  <a:schemeClr val="tx1">
                    <a:lumMod val="85000"/>
                    <a:lumOff val="15000"/>
                  </a:schemeClr>
                </a:solidFill>
                <a:prstDash val="solid"/>
              </a:ln>
              <a:solidFill>
                <a:schemeClr val="bg2">
                  <a:lumMod val="75000"/>
                </a:schemeClr>
              </a:solidFill>
              <a:effectLst>
                <a:outerShdw blurRad="41275" dist="20320" dir="1800000" algn="tl" rotWithShape="0">
                  <a:srgbClr val="000000">
                    <a:alpha val="40000"/>
                  </a:srgbClr>
                </a:outerShdw>
              </a:effectLst>
            </a:endParaRPr>
          </a:p>
          <a:p>
            <a:pPr algn="ctr"/>
            <a:endParaRPr lang="en-GB" sz="800" b="1" cap="none" spc="0" dirty="0" smtClean="0">
              <a:ln w="12700">
                <a:solidFill>
                  <a:schemeClr val="tx1">
                    <a:lumMod val="85000"/>
                    <a:lumOff val="15000"/>
                  </a:schemeClr>
                </a:solidFill>
                <a:prstDash val="solid"/>
              </a:ln>
              <a:solidFill>
                <a:schemeClr val="bg2">
                  <a:lumMod val="75000"/>
                </a:schemeClr>
              </a:solidFill>
              <a:effectLst>
                <a:outerShdw blurRad="41275" dist="20320" dir="1800000" algn="tl" rotWithShape="0">
                  <a:srgbClr val="000000">
                    <a:alpha val="40000"/>
                  </a:srgbClr>
                </a:outerShdw>
              </a:effectLst>
            </a:endParaRPr>
          </a:p>
          <a:p>
            <a:pPr algn="ctr"/>
            <a:endParaRPr lang="en-GB" sz="800" b="1" dirty="0" smtClean="0">
              <a:ln w="12700">
                <a:solidFill>
                  <a:schemeClr val="tx1">
                    <a:lumMod val="85000"/>
                    <a:lumOff val="15000"/>
                  </a:schemeClr>
                </a:solidFill>
                <a:prstDash val="solid"/>
              </a:ln>
              <a:solidFill>
                <a:schemeClr val="bg2">
                  <a:lumMod val="75000"/>
                </a:schemeClr>
              </a:solidFill>
              <a:effectLst>
                <a:outerShdw blurRad="41275" dist="20320" dir="1800000" algn="tl" rotWithShape="0">
                  <a:srgbClr val="000000">
                    <a:alpha val="40000"/>
                  </a:srgbClr>
                </a:outerShdw>
              </a:effectLst>
            </a:endParaRPr>
          </a:p>
          <a:p>
            <a:pPr algn="ctr"/>
            <a:endParaRPr lang="en-GB" sz="800" b="1" cap="none" spc="0" dirty="0" smtClean="0">
              <a:ln w="12700">
                <a:solidFill>
                  <a:schemeClr val="tx1">
                    <a:lumMod val="85000"/>
                    <a:lumOff val="15000"/>
                  </a:schemeClr>
                </a:solidFill>
                <a:prstDash val="solid"/>
              </a:ln>
              <a:solidFill>
                <a:schemeClr val="bg2">
                  <a:lumMod val="75000"/>
                </a:schemeClr>
              </a:solidFill>
              <a:effectLst>
                <a:outerShdw blurRad="41275" dist="20320" dir="1800000" algn="tl" rotWithShape="0">
                  <a:srgbClr val="000000">
                    <a:alpha val="40000"/>
                  </a:srgbClr>
                </a:outerShdw>
              </a:effectLst>
            </a:endParaRPr>
          </a:p>
          <a:p>
            <a:pPr algn="ctr"/>
            <a:endParaRPr lang="en-GB" sz="800" b="1" cap="none" spc="0" dirty="0" smtClean="0">
              <a:ln w="12700">
                <a:solidFill>
                  <a:schemeClr val="tx1">
                    <a:lumMod val="85000"/>
                    <a:lumOff val="15000"/>
                  </a:schemeClr>
                </a:solidFill>
                <a:prstDash val="solid"/>
              </a:ln>
              <a:solidFill>
                <a:schemeClr val="bg2">
                  <a:lumMod val="75000"/>
                </a:schemeClr>
              </a:solidFill>
              <a:effectLst>
                <a:outerShdw blurRad="41275" dist="20320" dir="1800000" algn="tl" rotWithShape="0">
                  <a:srgbClr val="000000">
                    <a:alpha val="40000"/>
                  </a:srgbClr>
                </a:outerShdw>
              </a:effectLst>
            </a:endParaRPr>
          </a:p>
          <a:p>
            <a:pPr algn="ctr"/>
            <a:r>
              <a:rPr lang="en-GB" sz="3600" b="1" cap="none" spc="0" dirty="0" smtClean="0">
                <a:ln w="12700">
                  <a:solidFill>
                    <a:schemeClr val="tx1">
                      <a:lumMod val="85000"/>
                      <a:lumOff val="15000"/>
                    </a:schemeClr>
                  </a:solidFill>
                  <a:prstDash val="solid"/>
                </a:ln>
                <a:solidFill>
                  <a:schemeClr val="bg2">
                    <a:lumMod val="75000"/>
                  </a:schemeClr>
                </a:solidFill>
                <a:effectLst>
                  <a:outerShdw blurRad="41275" dist="20320" dir="1800000" algn="tl" rotWithShape="0">
                    <a:srgbClr val="000000">
                      <a:alpha val="40000"/>
                    </a:srgbClr>
                  </a:outerShdw>
                </a:effectLst>
              </a:rPr>
              <a:t>www.transcriptioncity.co.uk</a:t>
            </a:r>
            <a:endParaRPr lang="en-GB" sz="3600" b="1" cap="none" spc="0" dirty="0">
              <a:ln w="12700">
                <a:solidFill>
                  <a:schemeClr val="tx1">
                    <a:lumMod val="85000"/>
                    <a:lumOff val="15000"/>
                  </a:schemeClr>
                </a:solidFill>
                <a:prstDash val="solid"/>
              </a:ln>
              <a:solidFill>
                <a:schemeClr val="bg2">
                  <a:lumMod val="75000"/>
                </a:schemeClr>
              </a:solidFill>
              <a:effectLst>
                <a:outerShdw blurRad="41275" dist="20320" dir="1800000" algn="tl" rotWithShape="0">
                  <a:srgbClr val="000000">
                    <a:alpha val="40000"/>
                  </a:srgbClr>
                </a:outerShdw>
              </a:effectLst>
            </a:endParaRPr>
          </a:p>
        </p:txBody>
      </p:sp>
      <p:pic>
        <p:nvPicPr>
          <p:cNvPr id="14337" name="Picture 1" descr="C:\Users\Jodene\Desktop\Meet-the-team.jpg"/>
          <p:cNvPicPr>
            <a:picLocks noChangeAspect="1" noChangeArrowheads="1"/>
          </p:cNvPicPr>
          <p:nvPr/>
        </p:nvPicPr>
        <p:blipFill>
          <a:blip r:embed="rId2" cstate="print"/>
          <a:srcRect/>
          <a:stretch>
            <a:fillRect/>
          </a:stretch>
        </p:blipFill>
        <p:spPr bwMode="auto">
          <a:xfrm>
            <a:off x="1475656" y="692696"/>
            <a:ext cx="6048672" cy="403244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6" end="6"/>
                                            </p:txEl>
                                          </p:spTgt>
                                        </p:tgtEl>
                                        <p:attrNameLst>
                                          <p:attrName>style.visibility</p:attrName>
                                        </p:attrNameLst>
                                      </p:cBhvr>
                                      <p:to>
                                        <p:strVal val="visible"/>
                                      </p:to>
                                    </p:set>
                                    <p:anim calcmode="lin" valueType="num">
                                      <p:cBhvr additive="base">
                                        <p:cTn id="7" dur="50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303</TotalTime>
  <Words>393</Words>
  <Application>Microsoft Office PowerPoint</Application>
  <PresentationFormat>On-screen Show (4:3)</PresentationFormat>
  <Paragraphs>86</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Aspect</vt:lpstr>
      <vt:lpstr>Slide 1</vt:lpstr>
      <vt:lpstr>Slide 2</vt:lpstr>
      <vt:lpstr>Slide 3</vt:lpstr>
      <vt:lpstr>Slide 4</vt:lpstr>
      <vt:lpstr>Slide 5</vt:lpstr>
      <vt:lpstr>Slide 6</vt:lpstr>
      <vt:lpstr>Slide 7</vt:lpstr>
      <vt:lpstr>Slide 8</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Jodene</dc:creator>
  <cp:lastModifiedBy>Jodene</cp:lastModifiedBy>
  <cp:revision>31</cp:revision>
  <dcterms:created xsi:type="dcterms:W3CDTF">2014-09-01T18:03:06Z</dcterms:created>
  <dcterms:modified xsi:type="dcterms:W3CDTF">2016-08-26T14:13:18Z</dcterms:modified>
</cp:coreProperties>
</file>